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sldIdLst>
    <p:sldId id="279" r:id="rId4"/>
    <p:sldId id="6021" r:id="rId5"/>
    <p:sldId id="6022" r:id="rId6"/>
    <p:sldId id="6031" r:id="rId7"/>
    <p:sldId id="6033" r:id="rId8"/>
    <p:sldId id="6035" r:id="rId9"/>
    <p:sldId id="6034" r:id="rId10"/>
    <p:sldId id="395" r:id="rId11"/>
    <p:sldId id="813" r:id="rId12"/>
    <p:sldId id="1934" r:id="rId13"/>
    <p:sldId id="1932" r:id="rId14"/>
    <p:sldId id="6025" r:id="rId15"/>
    <p:sldId id="816" r:id="rId16"/>
    <p:sldId id="817" r:id="rId17"/>
    <p:sldId id="300" r:id="rId18"/>
    <p:sldId id="699" r:id="rId19"/>
    <p:sldId id="758" r:id="rId20"/>
    <p:sldId id="819" r:id="rId21"/>
    <p:sldId id="789" r:id="rId22"/>
    <p:sldId id="785" r:id="rId23"/>
    <p:sldId id="6026" r:id="rId24"/>
    <p:sldId id="6027" r:id="rId25"/>
    <p:sldId id="818" r:id="rId26"/>
    <p:sldId id="1917" r:id="rId27"/>
    <p:sldId id="1931" r:id="rId28"/>
    <p:sldId id="773" r:id="rId29"/>
    <p:sldId id="6024" r:id="rId30"/>
    <p:sldId id="771" r:id="rId31"/>
    <p:sldId id="702" r:id="rId32"/>
    <p:sldId id="1933" r:id="rId33"/>
    <p:sldId id="757" r:id="rId34"/>
    <p:sldId id="728" r:id="rId35"/>
    <p:sldId id="727" r:id="rId36"/>
    <p:sldId id="6029" r:id="rId37"/>
    <p:sldId id="6028" r:id="rId38"/>
    <p:sldId id="6020" r:id="rId39"/>
    <p:sldId id="6030" r:id="rId40"/>
    <p:sldId id="430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E0976-0220-41D2-85C8-4176DE8D79F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F50FC0D-6008-4EE9-A5D2-E8393D81B4DB}">
      <dgm:prSet/>
      <dgm:spPr/>
      <dgm:t>
        <a:bodyPr/>
        <a:lstStyle/>
        <a:p>
          <a:r>
            <a:rPr lang="en-US" dirty="0"/>
            <a:t>Creates a clear relationship recognized by law</a:t>
          </a:r>
        </a:p>
      </dgm:t>
    </dgm:pt>
    <dgm:pt modelId="{EBC87DEE-82E4-4C75-89E1-25487DCAA307}" type="parTrans" cxnId="{1FAB8AC5-686E-40E3-8CB6-7C3F7484AF9C}">
      <dgm:prSet/>
      <dgm:spPr/>
      <dgm:t>
        <a:bodyPr/>
        <a:lstStyle/>
        <a:p>
          <a:endParaRPr lang="en-US"/>
        </a:p>
      </dgm:t>
    </dgm:pt>
    <dgm:pt modelId="{C05A74B9-7C5B-4295-B3D4-B88129CD3A9B}" type="sibTrans" cxnId="{1FAB8AC5-686E-40E3-8CB6-7C3F7484AF9C}">
      <dgm:prSet/>
      <dgm:spPr/>
      <dgm:t>
        <a:bodyPr/>
        <a:lstStyle/>
        <a:p>
          <a:endParaRPr lang="en-US"/>
        </a:p>
      </dgm:t>
    </dgm:pt>
    <dgm:pt modelId="{04D331DA-A3BE-4F65-80B9-6286D4E09195}">
      <dgm:prSet/>
      <dgm:spPr/>
      <dgm:t>
        <a:bodyPr/>
        <a:lstStyle/>
        <a:p>
          <a:r>
            <a:rPr lang="en-US" dirty="0"/>
            <a:t>Active enforcement by the parties to the ground lease</a:t>
          </a:r>
        </a:p>
      </dgm:t>
    </dgm:pt>
    <dgm:pt modelId="{E53AB5C6-7637-466D-BB35-B74FE08D6B29}" type="parTrans" cxnId="{284BBD2B-AD67-4D48-9C94-0021A4E777F8}">
      <dgm:prSet/>
      <dgm:spPr/>
      <dgm:t>
        <a:bodyPr/>
        <a:lstStyle/>
        <a:p>
          <a:endParaRPr lang="en-US"/>
        </a:p>
      </dgm:t>
    </dgm:pt>
    <dgm:pt modelId="{732D9B85-6274-49D7-92A8-CDFD118A6947}" type="sibTrans" cxnId="{284BBD2B-AD67-4D48-9C94-0021A4E777F8}">
      <dgm:prSet/>
      <dgm:spPr/>
      <dgm:t>
        <a:bodyPr/>
        <a:lstStyle/>
        <a:p>
          <a:endParaRPr lang="en-US"/>
        </a:p>
      </dgm:t>
    </dgm:pt>
    <dgm:pt modelId="{BD0C0900-4B09-4F4C-BAFF-2193A98BD23E}">
      <dgm:prSet/>
      <dgm:spPr/>
      <dgm:t>
        <a:bodyPr/>
        <a:lstStyle/>
        <a:p>
          <a:r>
            <a:rPr lang="en-US"/>
            <a:t>Can better implement affordability requirements long-term</a:t>
          </a:r>
        </a:p>
      </dgm:t>
    </dgm:pt>
    <dgm:pt modelId="{FFFE0BBA-8106-4901-8DFC-E2BB6561DB0A}" type="parTrans" cxnId="{CE719B07-8684-4AD8-A8F4-116F160D1290}">
      <dgm:prSet/>
      <dgm:spPr/>
      <dgm:t>
        <a:bodyPr/>
        <a:lstStyle/>
        <a:p>
          <a:endParaRPr lang="en-US"/>
        </a:p>
      </dgm:t>
    </dgm:pt>
    <dgm:pt modelId="{3CC4B0B3-454D-493C-BE8B-FFD217BE4346}" type="sibTrans" cxnId="{CE719B07-8684-4AD8-A8F4-116F160D1290}">
      <dgm:prSet/>
      <dgm:spPr/>
      <dgm:t>
        <a:bodyPr/>
        <a:lstStyle/>
        <a:p>
          <a:endParaRPr lang="en-US"/>
        </a:p>
      </dgm:t>
    </dgm:pt>
    <dgm:pt modelId="{B6445759-CD22-4FDA-BDBC-E2D37ABDD683}" type="pres">
      <dgm:prSet presAssocID="{F25E0976-0220-41D2-85C8-4176DE8D79FD}" presName="linear" presStyleCnt="0">
        <dgm:presLayoutVars>
          <dgm:animLvl val="lvl"/>
          <dgm:resizeHandles val="exact"/>
        </dgm:presLayoutVars>
      </dgm:prSet>
      <dgm:spPr/>
    </dgm:pt>
    <dgm:pt modelId="{94930194-8D00-45D1-B1C7-4825AE733506}" type="pres">
      <dgm:prSet presAssocID="{4F50FC0D-6008-4EE9-A5D2-E8393D81B4DB}" presName="parentText" presStyleLbl="node1" presStyleIdx="0" presStyleCnt="3">
        <dgm:presLayoutVars>
          <dgm:chMax val="0"/>
          <dgm:bulletEnabled val="1"/>
        </dgm:presLayoutVars>
      </dgm:prSet>
      <dgm:spPr/>
    </dgm:pt>
    <dgm:pt modelId="{512FCE22-7BF0-410B-BBEE-57AD72EBD98D}" type="pres">
      <dgm:prSet presAssocID="{C05A74B9-7C5B-4295-B3D4-B88129CD3A9B}" presName="spacer" presStyleCnt="0"/>
      <dgm:spPr/>
    </dgm:pt>
    <dgm:pt modelId="{B9CBF666-B931-46F6-AA71-AEBA12F431D0}" type="pres">
      <dgm:prSet presAssocID="{04D331DA-A3BE-4F65-80B9-6286D4E09195}" presName="parentText" presStyleLbl="node1" presStyleIdx="1" presStyleCnt="3">
        <dgm:presLayoutVars>
          <dgm:chMax val="0"/>
          <dgm:bulletEnabled val="1"/>
        </dgm:presLayoutVars>
      </dgm:prSet>
      <dgm:spPr/>
    </dgm:pt>
    <dgm:pt modelId="{84CF86C4-AB96-42B6-904F-E2B942F1592E}" type="pres">
      <dgm:prSet presAssocID="{732D9B85-6274-49D7-92A8-CDFD118A6947}" presName="spacer" presStyleCnt="0"/>
      <dgm:spPr/>
    </dgm:pt>
    <dgm:pt modelId="{546F409E-0077-4CED-9139-69C4CB509CE5}" type="pres">
      <dgm:prSet presAssocID="{BD0C0900-4B09-4F4C-BAFF-2193A98BD23E}" presName="parentText" presStyleLbl="node1" presStyleIdx="2" presStyleCnt="3">
        <dgm:presLayoutVars>
          <dgm:chMax val="0"/>
          <dgm:bulletEnabled val="1"/>
        </dgm:presLayoutVars>
      </dgm:prSet>
      <dgm:spPr/>
    </dgm:pt>
  </dgm:ptLst>
  <dgm:cxnLst>
    <dgm:cxn modelId="{CE719B07-8684-4AD8-A8F4-116F160D1290}" srcId="{F25E0976-0220-41D2-85C8-4176DE8D79FD}" destId="{BD0C0900-4B09-4F4C-BAFF-2193A98BD23E}" srcOrd="2" destOrd="0" parTransId="{FFFE0BBA-8106-4901-8DFC-E2BB6561DB0A}" sibTransId="{3CC4B0B3-454D-493C-BE8B-FFD217BE4346}"/>
    <dgm:cxn modelId="{284BBD2B-AD67-4D48-9C94-0021A4E777F8}" srcId="{F25E0976-0220-41D2-85C8-4176DE8D79FD}" destId="{04D331DA-A3BE-4F65-80B9-6286D4E09195}" srcOrd="1" destOrd="0" parTransId="{E53AB5C6-7637-466D-BB35-B74FE08D6B29}" sibTransId="{732D9B85-6274-49D7-92A8-CDFD118A6947}"/>
    <dgm:cxn modelId="{48046053-F106-4AB4-BE35-AD414B13A414}" type="presOf" srcId="{04D331DA-A3BE-4F65-80B9-6286D4E09195}" destId="{B9CBF666-B931-46F6-AA71-AEBA12F431D0}" srcOrd="0" destOrd="0" presId="urn:microsoft.com/office/officeart/2005/8/layout/vList2"/>
    <dgm:cxn modelId="{A4013D74-B720-4AB3-92FD-2F53AE211D35}" type="presOf" srcId="{4F50FC0D-6008-4EE9-A5D2-E8393D81B4DB}" destId="{94930194-8D00-45D1-B1C7-4825AE733506}" srcOrd="0" destOrd="0" presId="urn:microsoft.com/office/officeart/2005/8/layout/vList2"/>
    <dgm:cxn modelId="{F5895177-1847-41BB-AF78-A47D141AF030}" type="presOf" srcId="{BD0C0900-4B09-4F4C-BAFF-2193A98BD23E}" destId="{546F409E-0077-4CED-9139-69C4CB509CE5}" srcOrd="0" destOrd="0" presId="urn:microsoft.com/office/officeart/2005/8/layout/vList2"/>
    <dgm:cxn modelId="{4064B37A-4819-443C-B121-91B9DC5662B6}" type="presOf" srcId="{F25E0976-0220-41D2-85C8-4176DE8D79FD}" destId="{B6445759-CD22-4FDA-BDBC-E2D37ABDD683}" srcOrd="0" destOrd="0" presId="urn:microsoft.com/office/officeart/2005/8/layout/vList2"/>
    <dgm:cxn modelId="{1FAB8AC5-686E-40E3-8CB6-7C3F7484AF9C}" srcId="{F25E0976-0220-41D2-85C8-4176DE8D79FD}" destId="{4F50FC0D-6008-4EE9-A5D2-E8393D81B4DB}" srcOrd="0" destOrd="0" parTransId="{EBC87DEE-82E4-4C75-89E1-25487DCAA307}" sibTransId="{C05A74B9-7C5B-4295-B3D4-B88129CD3A9B}"/>
    <dgm:cxn modelId="{C440B3B1-3BD6-4F88-8748-6854227247D6}" type="presParOf" srcId="{B6445759-CD22-4FDA-BDBC-E2D37ABDD683}" destId="{94930194-8D00-45D1-B1C7-4825AE733506}" srcOrd="0" destOrd="0" presId="urn:microsoft.com/office/officeart/2005/8/layout/vList2"/>
    <dgm:cxn modelId="{66FE2BAD-9315-4C87-8BC9-D994B6B3BE81}" type="presParOf" srcId="{B6445759-CD22-4FDA-BDBC-E2D37ABDD683}" destId="{512FCE22-7BF0-410B-BBEE-57AD72EBD98D}" srcOrd="1" destOrd="0" presId="urn:microsoft.com/office/officeart/2005/8/layout/vList2"/>
    <dgm:cxn modelId="{10ABE5DB-9E55-4294-B503-5DF7C3D47D20}" type="presParOf" srcId="{B6445759-CD22-4FDA-BDBC-E2D37ABDD683}" destId="{B9CBF666-B931-46F6-AA71-AEBA12F431D0}" srcOrd="2" destOrd="0" presId="urn:microsoft.com/office/officeart/2005/8/layout/vList2"/>
    <dgm:cxn modelId="{110ADDFA-91E1-4469-BBBF-68C3329DE765}" type="presParOf" srcId="{B6445759-CD22-4FDA-BDBC-E2D37ABDD683}" destId="{84CF86C4-AB96-42B6-904F-E2B942F1592E}" srcOrd="3" destOrd="0" presId="urn:microsoft.com/office/officeart/2005/8/layout/vList2"/>
    <dgm:cxn modelId="{66309C61-A199-4CDB-880A-EA6873F365D1}" type="presParOf" srcId="{B6445759-CD22-4FDA-BDBC-E2D37ABDD683}" destId="{546F409E-0077-4CED-9139-69C4CB509CE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30194-8D00-45D1-B1C7-4825AE733506}">
      <dsp:nvSpPr>
        <dsp:cNvPr id="0" name=""/>
        <dsp:cNvSpPr/>
      </dsp:nvSpPr>
      <dsp:spPr>
        <a:xfrm>
          <a:off x="0" y="174017"/>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Creates a clear relationship recognized by law</a:t>
          </a:r>
        </a:p>
      </dsp:txBody>
      <dsp:txXfrm>
        <a:off x="38638" y="212655"/>
        <a:ext cx="10438324" cy="714229"/>
      </dsp:txXfrm>
    </dsp:sp>
    <dsp:sp modelId="{B9CBF666-B931-46F6-AA71-AEBA12F431D0}">
      <dsp:nvSpPr>
        <dsp:cNvPr id="0" name=""/>
        <dsp:cNvSpPr/>
      </dsp:nvSpPr>
      <dsp:spPr>
        <a:xfrm>
          <a:off x="0" y="1060562"/>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Active enforcement by the parties to the ground lease</a:t>
          </a:r>
        </a:p>
      </dsp:txBody>
      <dsp:txXfrm>
        <a:off x="38638" y="1099200"/>
        <a:ext cx="10438324" cy="714229"/>
      </dsp:txXfrm>
    </dsp:sp>
    <dsp:sp modelId="{546F409E-0077-4CED-9139-69C4CB509CE5}">
      <dsp:nvSpPr>
        <dsp:cNvPr id="0" name=""/>
        <dsp:cNvSpPr/>
      </dsp:nvSpPr>
      <dsp:spPr>
        <a:xfrm>
          <a:off x="0" y="1947107"/>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Can better implement affordability requirements long-term</a:t>
          </a:r>
        </a:p>
      </dsp:txBody>
      <dsp:txXfrm>
        <a:off x="38638" y="1985745"/>
        <a:ext cx="10438324"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1A909-F856-4E9C-A74E-5B64D6331E02}"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F988A-1539-46CE-B263-DDCF048DDFCE}" type="slidenum">
              <a:rPr lang="en-US" smtClean="0"/>
              <a:t>‹#›</a:t>
            </a:fld>
            <a:endParaRPr lang="en-US"/>
          </a:p>
        </p:txBody>
      </p:sp>
    </p:spTree>
    <p:extLst>
      <p:ext uri="{BB962C8B-B14F-4D97-AF65-F5344CB8AC3E}">
        <p14:creationId xmlns:p14="http://schemas.microsoft.com/office/powerpoint/2010/main" val="88980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139AB-438F-4935-B314-537B6DE359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06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A45FD-71B9-43CD-8804-6B5240A06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77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A45FD-71B9-43CD-8804-6B5240A06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09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A45FD-71B9-43CD-8804-6B5240A06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6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to renting </a:t>
            </a:r>
          </a:p>
          <a:p>
            <a:r>
              <a:rPr lang="en-US" dirty="0"/>
              <a:t> 	pros</a:t>
            </a:r>
            <a:r>
              <a:rPr lang="en-US" baseline="0" dirty="0"/>
              <a:t> /cons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2A292-A458-4DE6-B08B-A425115CA4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64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CLT most likely serving in more of a compliance monitoring function than doing the income verifications as tenants move in </a:t>
            </a:r>
          </a:p>
        </p:txBody>
      </p:sp>
      <p:sp>
        <p:nvSpPr>
          <p:cNvPr id="4" name="Slide Number Placeholder 3"/>
          <p:cNvSpPr>
            <a:spLocks noGrp="1"/>
          </p:cNvSpPr>
          <p:nvPr>
            <p:ph type="sldNum" sz="quarter" idx="10"/>
          </p:nvPr>
        </p:nvSpPr>
        <p:spPr/>
        <p:txBody>
          <a:bodyPr/>
          <a:lstStyle/>
          <a:p>
            <a:fld id="{4ED2A292-A458-4DE6-B08B-A425115CA4BD}" type="slidenum">
              <a:rPr lang="en-US" smtClean="0"/>
              <a:t>16</a:t>
            </a:fld>
            <a:endParaRPr lang="en-US" dirty="0"/>
          </a:p>
        </p:txBody>
      </p:sp>
    </p:spTree>
    <p:extLst>
      <p:ext uri="{BB962C8B-B14F-4D97-AF65-F5344CB8AC3E}">
        <p14:creationId xmlns:p14="http://schemas.microsoft.com/office/powerpoint/2010/main" val="378238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cs typeface="Lao UI" panose="020B0502040204020203" pitchFamily="34" charset="0"/>
              </a:rPr>
              <a:t>Ownership of the land is held by a nonprofit.  The home is deeded together with a 99- year leasehold interest in the land to income eligible household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59E02-7FA4-4DD2-9FD3-DC1E613F68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78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“Any land acquisition expenditure for a residential housing project in which at least 30 percent of the units are affordable to individuals or families whose total annual household income does not exceed 120 percent of the area median income adjusted for household size, if the land is owned by a local government or by a special district that enters into a written agreement with the local government to provide such housing. The local government or special district may enter into a ground lease with a public or private person or entity for nominal or other consideration for the construction of the residential housing project on land acquired pursuant to this sub-subparagraph.”</a:t>
            </a:r>
          </a:p>
          <a:p>
            <a:endParaRPr lang="en-US" dirty="0"/>
          </a:p>
        </p:txBody>
      </p:sp>
      <p:sp>
        <p:nvSpPr>
          <p:cNvPr id="4" name="Slide Number Placeholder 3"/>
          <p:cNvSpPr>
            <a:spLocks noGrp="1"/>
          </p:cNvSpPr>
          <p:nvPr>
            <p:ph type="sldNum" sz="quarter" idx="10"/>
          </p:nvPr>
        </p:nvSpPr>
        <p:spPr/>
        <p:txBody>
          <a:bodyPr/>
          <a:lstStyle/>
          <a:p>
            <a:fld id="{BFE45A22-6F89-49C8-A8ED-ED75EA77DE50}" type="slidenum">
              <a:rPr lang="en-US" smtClean="0"/>
              <a:t>29</a:t>
            </a:fld>
            <a:endParaRPr lang="en-US" dirty="0"/>
          </a:p>
        </p:txBody>
      </p:sp>
    </p:spTree>
    <p:extLst>
      <p:ext uri="{BB962C8B-B14F-4D97-AF65-F5344CB8AC3E}">
        <p14:creationId xmlns:p14="http://schemas.microsoft.com/office/powerpoint/2010/main" val="3244569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A45FD-71B9-43CD-8804-6B5240A06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99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F4E1-E2AB-4FD0-E0C5-3EA867F205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EFFED-1608-11F3-2AC0-C0796ACFE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E3B13C-8CA4-0FD9-44F5-84A011265B4E}"/>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5" name="Footer Placeholder 4">
            <a:extLst>
              <a:ext uri="{FF2B5EF4-FFF2-40B4-BE49-F238E27FC236}">
                <a16:creationId xmlns:a16="http://schemas.microsoft.com/office/drawing/2014/main" id="{EC134FA7-53CD-3B4F-DACE-49FD368E2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A75F2-4696-2694-F0DD-22E0E9C96A0C}"/>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320882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A68C-231D-75F5-8991-F0D58E88CD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BF9C18-B31F-8861-89E0-E6FE668C2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4D927-EF89-4D7C-C6BF-08903E9850E8}"/>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5" name="Footer Placeholder 4">
            <a:extLst>
              <a:ext uri="{FF2B5EF4-FFF2-40B4-BE49-F238E27FC236}">
                <a16:creationId xmlns:a16="http://schemas.microsoft.com/office/drawing/2014/main" id="{642A91DE-FF18-C0AB-B6E8-A1A3BF728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CF974-68B4-0D12-684B-0C63F5AF6F84}"/>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372794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1E4A1-B3D8-9794-2F38-9F056A6A32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FCFD41-4265-5BC1-7BBD-E158DC108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E0A22-D63B-30F0-4897-49267D81A4CC}"/>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5" name="Footer Placeholder 4">
            <a:extLst>
              <a:ext uri="{FF2B5EF4-FFF2-40B4-BE49-F238E27FC236}">
                <a16:creationId xmlns:a16="http://schemas.microsoft.com/office/drawing/2014/main" id="{9CAA7DA1-A504-4BD0-FF67-30A4FCC76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078FF-D092-E1D1-BC29-59E59D32E696}"/>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1757630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143865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2632778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7962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2243201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1136526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4118880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2E786-D109-410F-8C28-48E77BDFBF59}"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8FF1F-61CD-446D-A43D-C6E01EA36BDD}" type="slidenum">
              <a:rPr lang="en-US" smtClean="0"/>
              <a:t>‹#›</a:t>
            </a:fld>
            <a:endParaRPr lang="en-US"/>
          </a:p>
        </p:txBody>
      </p:sp>
    </p:spTree>
    <p:extLst>
      <p:ext uri="{BB962C8B-B14F-4D97-AF65-F5344CB8AC3E}">
        <p14:creationId xmlns:p14="http://schemas.microsoft.com/office/powerpoint/2010/main" val="73935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342777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04410-BE6B-18C0-C8FD-4BB369910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0F3B66-BAF4-88F2-6260-B04671B07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0F535-E976-55D8-8445-9DE62273634C}"/>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5" name="Footer Placeholder 4">
            <a:extLst>
              <a:ext uri="{FF2B5EF4-FFF2-40B4-BE49-F238E27FC236}">
                <a16:creationId xmlns:a16="http://schemas.microsoft.com/office/drawing/2014/main" id="{2A2B5FAB-1167-264F-47D4-E1BE6E7EC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9D647-C0FF-C4FF-7BBE-4DA106F611AE}"/>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3065051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1014426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369325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dirty="0"/>
          </a:p>
        </p:txBody>
      </p:sp>
    </p:spTree>
    <p:extLst>
      <p:ext uri="{BB962C8B-B14F-4D97-AF65-F5344CB8AC3E}">
        <p14:creationId xmlns:p14="http://schemas.microsoft.com/office/powerpoint/2010/main" val="1378388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161571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2942221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0153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FEB3D3-0FFF-411E-9B05-49162AEFA316}"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3702871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FEB3D3-0FFF-411E-9B05-49162AEFA316}"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1964892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FEB3D3-0FFF-411E-9B05-49162AEFA316}"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2371703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2E786-D109-410F-8C28-48E77BDFBF59}"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8FF1F-61CD-446D-A43D-C6E01EA36BDD}" type="slidenum">
              <a:rPr lang="en-US" smtClean="0"/>
              <a:t>‹#›</a:t>
            </a:fld>
            <a:endParaRPr lang="en-US"/>
          </a:p>
        </p:txBody>
      </p:sp>
    </p:spTree>
    <p:extLst>
      <p:ext uri="{BB962C8B-B14F-4D97-AF65-F5344CB8AC3E}">
        <p14:creationId xmlns:p14="http://schemas.microsoft.com/office/powerpoint/2010/main" val="113756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D85F-C5F0-AB85-D2E2-5018050A78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4B8EB-5572-4C2B-CC8E-32615EB5E6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305ED5-A13A-4A51-B1A7-8675D46C1219}"/>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5" name="Footer Placeholder 4">
            <a:extLst>
              <a:ext uri="{FF2B5EF4-FFF2-40B4-BE49-F238E27FC236}">
                <a16:creationId xmlns:a16="http://schemas.microsoft.com/office/drawing/2014/main" id="{8C075434-51C5-3B29-1C8C-B0BC25DC3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18983-F68C-0595-CA66-C8AFE46D9FE6}"/>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2261282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FEB3D3-0FFF-411E-9B05-49162AEFA316}"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189491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FEB3D3-0FFF-411E-9B05-49162AEFA316}"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89118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238503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FEB3D3-0FFF-411E-9B05-49162AEFA316}"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A5D65-7C8F-4300-9B85-59BDBCE6DD5C}" type="slidenum">
              <a:rPr lang="en-US" smtClean="0"/>
              <a:t>‹#›</a:t>
            </a:fld>
            <a:endParaRPr lang="en-US"/>
          </a:p>
        </p:txBody>
      </p:sp>
    </p:spTree>
    <p:extLst>
      <p:ext uri="{BB962C8B-B14F-4D97-AF65-F5344CB8AC3E}">
        <p14:creationId xmlns:p14="http://schemas.microsoft.com/office/powerpoint/2010/main" val="737886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2C73-48AA-FF83-0C02-51897A353A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C09DE-7681-01E2-0DD8-ACACEC659B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18B182-7ADA-3A79-793F-D37CD4601A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28C72B-D781-E350-1306-B9F65CE8468C}"/>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6" name="Footer Placeholder 5">
            <a:extLst>
              <a:ext uri="{FF2B5EF4-FFF2-40B4-BE49-F238E27FC236}">
                <a16:creationId xmlns:a16="http://schemas.microsoft.com/office/drawing/2014/main" id="{1DAFCF30-2A21-450B-3940-3B58C8BC9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92B40-DDBD-A9AC-F32C-F01488BE7697}"/>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291562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067E-0F94-DF53-4A21-043A03255B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B1A202-0F36-A6BB-E16E-B5BC758F7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DC6276-FAD1-9030-0BEE-8C3E156B4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30250-D2CA-1DD1-5C28-DBE503E303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DCCA86-6D80-E64A-BE0B-78189EF62A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8FCD21-91A6-EB2B-B095-F6754EEC53D4}"/>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8" name="Footer Placeholder 7">
            <a:extLst>
              <a:ext uri="{FF2B5EF4-FFF2-40B4-BE49-F238E27FC236}">
                <a16:creationId xmlns:a16="http://schemas.microsoft.com/office/drawing/2014/main" id="{0AE09108-992A-2C80-9106-4ABB9D812B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A1622E-5B70-39CA-C036-D8B93F06AFB5}"/>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20028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D75E-6F16-222D-CFE0-40C19A8862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BD0E06-0C97-6BF4-95A2-6E156ED69A48}"/>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4" name="Footer Placeholder 3">
            <a:extLst>
              <a:ext uri="{FF2B5EF4-FFF2-40B4-BE49-F238E27FC236}">
                <a16:creationId xmlns:a16="http://schemas.microsoft.com/office/drawing/2014/main" id="{C2166812-4428-D874-494F-DD68CFFD67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A5845E-B072-9361-34BE-690F1F79FD92}"/>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383534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0C449-388C-1104-3FDB-BFE72F93A1BE}"/>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3" name="Footer Placeholder 2">
            <a:extLst>
              <a:ext uri="{FF2B5EF4-FFF2-40B4-BE49-F238E27FC236}">
                <a16:creationId xmlns:a16="http://schemas.microsoft.com/office/drawing/2014/main" id="{341BE648-873D-9936-42E0-01B76E1450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56D70-A00C-02FE-ED4A-7F5787992187}"/>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326543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72A7B-87E7-74E0-79FD-18E245522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CE5428-0CD4-E788-2437-3D977AFE9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388C88-129D-AE41-0B5B-D99F1D3B2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CD7A7-C262-417D-9BD4-291C3E88A691}"/>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6" name="Footer Placeholder 5">
            <a:extLst>
              <a:ext uri="{FF2B5EF4-FFF2-40B4-BE49-F238E27FC236}">
                <a16:creationId xmlns:a16="http://schemas.microsoft.com/office/drawing/2014/main" id="{67AD45E9-3D35-E7B6-B2A3-A69B0E908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C5D77-8E3A-31F9-4AAE-ED6C79ACCC01}"/>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102119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BAD-D4DB-AC7D-98A3-F35643B36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B18106-C67C-8647-A3F0-FA7FB866D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B63932-8FFA-C1A3-06F7-F174D1215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38946-2429-8FD1-3DA5-127624357679}"/>
              </a:ext>
            </a:extLst>
          </p:cNvPr>
          <p:cNvSpPr>
            <a:spLocks noGrp="1"/>
          </p:cNvSpPr>
          <p:nvPr>
            <p:ph type="dt" sz="half" idx="10"/>
          </p:nvPr>
        </p:nvSpPr>
        <p:spPr/>
        <p:txBody>
          <a:bodyPr/>
          <a:lstStyle/>
          <a:p>
            <a:fld id="{C7F16E5E-5596-4FA8-9F99-460924759144}" type="datetimeFigureOut">
              <a:rPr lang="en-US" smtClean="0"/>
              <a:t>6/14/2023</a:t>
            </a:fld>
            <a:endParaRPr lang="en-US"/>
          </a:p>
        </p:txBody>
      </p:sp>
      <p:sp>
        <p:nvSpPr>
          <p:cNvPr id="6" name="Footer Placeholder 5">
            <a:extLst>
              <a:ext uri="{FF2B5EF4-FFF2-40B4-BE49-F238E27FC236}">
                <a16:creationId xmlns:a16="http://schemas.microsoft.com/office/drawing/2014/main" id="{24D6E919-098E-DF66-337B-4B10CADED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E35CE-DB5B-5F33-24B4-128AA29335E5}"/>
              </a:ext>
            </a:extLst>
          </p:cNvPr>
          <p:cNvSpPr>
            <a:spLocks noGrp="1"/>
          </p:cNvSpPr>
          <p:nvPr>
            <p:ph type="sldNum" sz="quarter" idx="12"/>
          </p:nvPr>
        </p:nvSpPr>
        <p:spPr/>
        <p:txBody>
          <a:bodyPr/>
          <a:lstStyle/>
          <a:p>
            <a:fld id="{E67F3470-3620-48D4-BAE6-DC980FF975E9}" type="slidenum">
              <a:rPr lang="en-US" smtClean="0"/>
              <a:t>‹#›</a:t>
            </a:fld>
            <a:endParaRPr lang="en-US"/>
          </a:p>
        </p:txBody>
      </p:sp>
    </p:spTree>
    <p:extLst>
      <p:ext uri="{BB962C8B-B14F-4D97-AF65-F5344CB8AC3E}">
        <p14:creationId xmlns:p14="http://schemas.microsoft.com/office/powerpoint/2010/main" val="201000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A8B288-ACBC-9D70-A237-89B915332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068F7D-DDB3-AB1D-BF63-2900E40B5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26CEE-3D5E-976C-F750-B25FBBB11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16E5E-5596-4FA8-9F99-460924759144}" type="datetimeFigureOut">
              <a:rPr lang="en-US" smtClean="0"/>
              <a:t>6/14/2023</a:t>
            </a:fld>
            <a:endParaRPr lang="en-US"/>
          </a:p>
        </p:txBody>
      </p:sp>
      <p:sp>
        <p:nvSpPr>
          <p:cNvPr id="5" name="Footer Placeholder 4">
            <a:extLst>
              <a:ext uri="{FF2B5EF4-FFF2-40B4-BE49-F238E27FC236}">
                <a16:creationId xmlns:a16="http://schemas.microsoft.com/office/drawing/2014/main" id="{C05EA4FC-1986-DDCA-C6F9-250A169BF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C7543-A75C-9AC5-B959-5AC483B368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F3470-3620-48D4-BAE6-DC980FF975E9}" type="slidenum">
              <a:rPr lang="en-US" smtClean="0"/>
              <a:t>‹#›</a:t>
            </a:fld>
            <a:endParaRPr lang="en-US"/>
          </a:p>
        </p:txBody>
      </p:sp>
    </p:spTree>
    <p:extLst>
      <p:ext uri="{BB962C8B-B14F-4D97-AF65-F5344CB8AC3E}">
        <p14:creationId xmlns:p14="http://schemas.microsoft.com/office/powerpoint/2010/main" val="350454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A926C1-135F-45EB-92B1-1E91D1A1094D}"/>
              </a:ext>
            </a:extLst>
          </p:cNvPr>
          <p:cNvPicPr/>
          <p:nvPr userDrawn="1"/>
        </p:nvPicPr>
        <p:blipFill rotWithShape="1">
          <a:blip r:embed="rId13">
            <a:extLst>
              <a:ext uri="{28A0092B-C50C-407E-A947-70E740481C1C}">
                <a14:useLocalDpi xmlns:a14="http://schemas.microsoft.com/office/drawing/2010/main" val="0"/>
              </a:ext>
            </a:extLst>
          </a:blip>
          <a:srcRect t="65909" b="14546"/>
          <a:stretch/>
        </p:blipFill>
        <p:spPr bwMode="auto">
          <a:xfrm>
            <a:off x="122940" y="5902325"/>
            <a:ext cx="11946120" cy="409575"/>
          </a:xfrm>
          <a:prstGeom prst="rect">
            <a:avLst/>
          </a:prstGeom>
          <a:noFill/>
          <a:ln>
            <a:noFill/>
          </a:ln>
          <a:extLst>
            <a:ext uri="{53640926-AAD7-44D8-BBD7-CCE9431645EC}">
              <a14:shadowObscured xmlns:a14="http://schemas.microsoft.com/office/drawing/2010/main"/>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EB3D3-0FFF-411E-9B05-49162AEFA316}" type="datetimeFigureOut">
              <a:rPr lang="en-US" smtClean="0"/>
              <a:t>6/14/2023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A5D65-7C8F-4300-9B85-59BDBCE6DD5C}" type="slidenum">
              <a:rPr lang="en-US" smtClean="0"/>
              <a:t>‹#›</a:t>
            </a:fld>
            <a:endParaRPr lang="en-US" dirty="0"/>
          </a:p>
        </p:txBody>
      </p:sp>
      <p:sp>
        <p:nvSpPr>
          <p:cNvPr id="9" name="Rectangle 8">
            <a:extLst>
              <a:ext uri="{FF2B5EF4-FFF2-40B4-BE49-F238E27FC236}">
                <a16:creationId xmlns:a16="http://schemas.microsoft.com/office/drawing/2014/main" id="{2E559086-5572-41A0-A14E-D6297255BC1C}"/>
              </a:ext>
            </a:extLst>
          </p:cNvPr>
          <p:cNvSpPr/>
          <p:nvPr userDrawn="1"/>
        </p:nvSpPr>
        <p:spPr>
          <a:xfrm>
            <a:off x="122940" y="6070600"/>
            <a:ext cx="11946120" cy="571500"/>
          </a:xfrm>
          <a:prstGeom prst="rect">
            <a:avLst/>
          </a:prstGeom>
          <a:solidFill>
            <a:srgbClr val="008F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descr="A blue and white sign&#10;&#10;Description automatically generated with low confidence">
            <a:extLst>
              <a:ext uri="{FF2B5EF4-FFF2-40B4-BE49-F238E27FC236}">
                <a16:creationId xmlns:a16="http://schemas.microsoft.com/office/drawing/2014/main" id="{62F4E864-0162-4ED0-959B-0806E6A5EE6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1000" y="5539798"/>
            <a:ext cx="1085850" cy="953077"/>
          </a:xfrm>
          <a:prstGeom prst="rect">
            <a:avLst/>
          </a:prstGeom>
        </p:spPr>
      </p:pic>
    </p:spTree>
    <p:extLst>
      <p:ext uri="{BB962C8B-B14F-4D97-AF65-F5344CB8AC3E}">
        <p14:creationId xmlns:p14="http://schemas.microsoft.com/office/powerpoint/2010/main" val="2521305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A926C1-135F-45EB-92B1-1E91D1A1094D}"/>
              </a:ext>
            </a:extLst>
          </p:cNvPr>
          <p:cNvPicPr/>
          <p:nvPr userDrawn="1"/>
        </p:nvPicPr>
        <p:blipFill rotWithShape="1">
          <a:blip r:embed="rId13">
            <a:extLst>
              <a:ext uri="{28A0092B-C50C-407E-A947-70E740481C1C}">
                <a14:useLocalDpi xmlns:a14="http://schemas.microsoft.com/office/drawing/2010/main" val="0"/>
              </a:ext>
            </a:extLst>
          </a:blip>
          <a:srcRect t="65909" b="14546"/>
          <a:stretch/>
        </p:blipFill>
        <p:spPr bwMode="auto">
          <a:xfrm>
            <a:off x="122940" y="5902325"/>
            <a:ext cx="11946120" cy="409575"/>
          </a:xfrm>
          <a:prstGeom prst="rect">
            <a:avLst/>
          </a:prstGeom>
          <a:noFill/>
          <a:ln>
            <a:noFill/>
          </a:ln>
          <a:extLst>
            <a:ext uri="{53640926-AAD7-44D8-BBD7-CCE9431645EC}">
              <a14:shadowObscured xmlns:a14="http://schemas.microsoft.com/office/drawing/2010/main"/>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EB3D3-0FFF-411E-9B05-49162AEFA316}" type="datetimeFigureOut">
              <a:rPr lang="en-US" smtClean="0"/>
              <a:t>6/14/2023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A5D65-7C8F-4300-9B85-59BDBCE6DD5C}" type="slidenum">
              <a:rPr lang="en-US" smtClean="0"/>
              <a:t>‹#›</a:t>
            </a:fld>
            <a:endParaRPr lang="en-US"/>
          </a:p>
        </p:txBody>
      </p:sp>
      <p:sp>
        <p:nvSpPr>
          <p:cNvPr id="9" name="Rectangle 8">
            <a:extLst>
              <a:ext uri="{FF2B5EF4-FFF2-40B4-BE49-F238E27FC236}">
                <a16:creationId xmlns:a16="http://schemas.microsoft.com/office/drawing/2014/main" id="{2E559086-5572-41A0-A14E-D6297255BC1C}"/>
              </a:ext>
            </a:extLst>
          </p:cNvPr>
          <p:cNvSpPr/>
          <p:nvPr userDrawn="1"/>
        </p:nvSpPr>
        <p:spPr>
          <a:xfrm>
            <a:off x="122940" y="6070600"/>
            <a:ext cx="11946120" cy="571500"/>
          </a:xfrm>
          <a:prstGeom prst="rect">
            <a:avLst/>
          </a:prstGeom>
          <a:solidFill>
            <a:srgbClr val="008F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descr="A blue and white sign&#10;&#10;Description automatically generated with low confidence">
            <a:extLst>
              <a:ext uri="{FF2B5EF4-FFF2-40B4-BE49-F238E27FC236}">
                <a16:creationId xmlns:a16="http://schemas.microsoft.com/office/drawing/2014/main" id="{62F4E864-0162-4ED0-959B-0806E6A5EE6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1000" y="5350346"/>
            <a:ext cx="1257749" cy="1103957"/>
          </a:xfrm>
          <a:prstGeom prst="rect">
            <a:avLst/>
          </a:prstGeom>
        </p:spPr>
      </p:pic>
    </p:spTree>
    <p:extLst>
      <p:ext uri="{BB962C8B-B14F-4D97-AF65-F5344CB8AC3E}">
        <p14:creationId xmlns:p14="http://schemas.microsoft.com/office/powerpoint/2010/main" val="12868403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www.floridahousing.org/press/publications/2022-rental-market-study"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selling-guide.fanniemae.com/Selling-Guide/Origination-thru-Closing/Subpart-B5-Unique-Eligibility-Underwriting-Considerations/Chapter-B5-5-Community-Seconds-Land-Trusts/Section-B5-5-1-Community-Seconds-and-Community-Land-Trusts/1032996701/B5-5-1-04-Community-Land-Trusts-12-16-2020.htm" TargetMode="External"/><Relationship Id="rId2" Type="http://schemas.openxmlformats.org/officeDocument/2006/relationships/hyperlink" Target="https://guide.freddiemac.com/app/guide/section/4502.10"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hyperlink" Target="https://cltofpbc.org/wp-content/uploads/2021/12/cltpbc-Open-House-flyer.pdf" TargetMode="Externa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pinellascounty.org/hf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7.xml"/><Relationship Id="rId5" Type="http://schemas.openxmlformats.org/officeDocument/2006/relationships/hyperlink" Target="https://www.727area.com/florida/st-petersburg/recreation/dell-holmes-park.htm" TargetMode="External"/><Relationship Id="rId4" Type="http://schemas.openxmlformats.org/officeDocument/2006/relationships/hyperlink" Target="https://www.jacksonvillebeachmoms.com/jacksonville-playgroun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flhousing.org/wp-content/uploads/2021/08/8-30-FL-CLT-Best-Practices-FINAL.pdf" TargetMode="External"/><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flhousing.org/community-land-trusts/"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mailto:nesbitt@flhousing.org"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7.xml"/><Relationship Id="rId5" Type="http://schemas.openxmlformats.org/officeDocument/2006/relationships/hyperlink" Target="https://www.tampabay.com/news/transportation/2023/02/17/highway-state-road-52-mirada-metro-development-group-traffic-bottleneck-san-antonio/" TargetMode="External"/><Relationship Id="rId4" Type="http://schemas.openxmlformats.org/officeDocument/2006/relationships/hyperlink" Target="https://www.cflroad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7.xml"/><Relationship Id="rId5" Type="http://schemas.openxmlformats.org/officeDocument/2006/relationships/hyperlink" Target="https://www.wuwf.org/local-news/2021-10-12/new-santa-rosa-school-addresses-growth-in-pace" TargetMode="External"/><Relationship Id="rId4" Type="http://schemas.openxmlformats.org/officeDocument/2006/relationships/hyperlink" Target="https://www.bizjournals.com/orlando/news/2019/10/03/new-33m-c-fla-school-adds-to-areas-lateststem.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A picture containing sky, outdoor, tree, ground&#10;&#10;Description automatically generated">
            <a:extLst>
              <a:ext uri="{FF2B5EF4-FFF2-40B4-BE49-F238E27FC236}">
                <a16:creationId xmlns:a16="http://schemas.microsoft.com/office/drawing/2014/main" id="{2438944A-1BB4-461A-A9EC-98AFEBE052F1}"/>
              </a:ext>
            </a:extLst>
          </p:cNvPr>
          <p:cNvPicPr>
            <a:picLocks noChangeAspect="1"/>
          </p:cNvPicPr>
          <p:nvPr/>
        </p:nvPicPr>
        <p:blipFill rotWithShape="1">
          <a:blip r:embed="rId3">
            <a:alphaModFix amt="50000"/>
            <a:duotone>
              <a:prstClr val="black"/>
              <a:srgbClr val="B4EDF6">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356" t="1" r="10800" b="7477"/>
          <a:stretch/>
        </p:blipFill>
        <p:spPr>
          <a:xfrm>
            <a:off x="5084064" y="0"/>
            <a:ext cx="7107936" cy="6858000"/>
          </a:xfrm>
          <a:prstGeom prst="rect">
            <a:avLst/>
          </a:prstGeom>
        </p:spPr>
      </p:pic>
      <p:sp>
        <p:nvSpPr>
          <p:cNvPr id="9" name="Rectangle 8">
            <a:extLst>
              <a:ext uri="{FF2B5EF4-FFF2-40B4-BE49-F238E27FC236}">
                <a16:creationId xmlns:a16="http://schemas.microsoft.com/office/drawing/2014/main" id="{02B46B94-9F3F-4C8C-8847-B796C9DBA37E}"/>
              </a:ext>
              <a:ext uri="{C183D7F6-B498-43B3-948B-1728B52AA6E4}">
                <adec:decorative xmlns:adec="http://schemas.microsoft.com/office/drawing/2017/decorative" val="1"/>
              </a:ext>
            </a:extLst>
          </p:cNvPr>
          <p:cNvSpPr/>
          <p:nvPr/>
        </p:nvSpPr>
        <p:spPr>
          <a:xfrm>
            <a:off x="0" y="1969731"/>
            <a:ext cx="5120640" cy="154134"/>
          </a:xfrm>
          <a:prstGeom prst="rect">
            <a:avLst/>
          </a:prstGeom>
          <a:solidFill>
            <a:srgbClr val="12899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DA02C75-FB1C-4EAA-A84E-598C9B7A5FE0}"/>
              </a:ext>
              <a:ext uri="{C183D7F6-B498-43B3-948B-1728B52AA6E4}">
                <adec:decorative xmlns:adec="http://schemas.microsoft.com/office/drawing/2017/decorative" val="1"/>
              </a:ext>
            </a:extLst>
          </p:cNvPr>
          <p:cNvSpPr/>
          <p:nvPr/>
        </p:nvSpPr>
        <p:spPr>
          <a:xfrm>
            <a:off x="0" y="2438595"/>
            <a:ext cx="5120640" cy="154134"/>
          </a:xfrm>
          <a:prstGeom prst="rect">
            <a:avLst/>
          </a:prstGeom>
          <a:solidFill>
            <a:srgbClr val="12899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blue and white sign&#10;&#10;Description automatically generated with low confidence">
            <a:extLst>
              <a:ext uri="{FF2B5EF4-FFF2-40B4-BE49-F238E27FC236}">
                <a16:creationId xmlns:a16="http://schemas.microsoft.com/office/drawing/2014/main" id="{3B7E59C5-F7DD-4ED0-82AA-4D4B1FB08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245" y="1360998"/>
            <a:ext cx="1562677" cy="1371600"/>
          </a:xfrm>
          <a:prstGeom prst="rect">
            <a:avLst/>
          </a:prstGeom>
        </p:spPr>
      </p:pic>
      <p:sp>
        <p:nvSpPr>
          <p:cNvPr id="2" name="Rectangle 1" descr="Contains title to presentation: Community Land Trusts">
            <a:extLst>
              <a:ext uri="{FF2B5EF4-FFF2-40B4-BE49-F238E27FC236}">
                <a16:creationId xmlns:a16="http://schemas.microsoft.com/office/drawing/2014/main" id="{C3D41070-F63D-4BF4-A0CA-6D574B65C0FE}"/>
              </a:ext>
            </a:extLst>
          </p:cNvPr>
          <p:cNvSpPr/>
          <p:nvPr/>
        </p:nvSpPr>
        <p:spPr>
          <a:xfrm>
            <a:off x="-69668" y="3922479"/>
            <a:ext cx="9553302" cy="2941712"/>
          </a:xfrm>
          <a:prstGeom prst="rect">
            <a:avLst/>
          </a:prstGeom>
          <a:gradFill flip="none" rotWithShape="1">
            <a:gsLst>
              <a:gs pos="0">
                <a:srgbClr val="0C606E"/>
              </a:gs>
              <a:gs pos="49000">
                <a:srgbClr val="12899D">
                  <a:alpha val="92000"/>
                </a:srgbClr>
              </a:gs>
              <a:gs pos="86485">
                <a:srgbClr val="13989B">
                  <a:alpha val="46000"/>
                </a:srgbClr>
              </a:gs>
              <a:gs pos="100000">
                <a:srgbClr val="139D9A">
                  <a:alpha val="1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96D0DA3-940B-4A05-81FD-4D5C8EE1D6A6}"/>
              </a:ext>
              <a:ext uri="{C183D7F6-B498-43B3-948B-1728B52AA6E4}">
                <adec:decorative xmlns:adec="http://schemas.microsoft.com/office/drawing/2017/decorative" val="1"/>
              </a:ext>
            </a:extLst>
          </p:cNvPr>
          <p:cNvSpPr/>
          <p:nvPr/>
        </p:nvSpPr>
        <p:spPr>
          <a:xfrm>
            <a:off x="0" y="1450147"/>
            <a:ext cx="5120640" cy="171557"/>
          </a:xfrm>
          <a:prstGeom prst="rect">
            <a:avLst/>
          </a:prstGeom>
          <a:solidFill>
            <a:srgbClr val="12899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solidFill>
              <a:effectLst/>
              <a:highlight>
                <a:srgbClr val="12899D"/>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E80CC46-2AD1-4408-800D-1400EF177699}"/>
              </a:ext>
            </a:extLst>
          </p:cNvPr>
          <p:cNvSpPr txBox="1"/>
          <p:nvPr/>
        </p:nvSpPr>
        <p:spPr>
          <a:xfrm>
            <a:off x="1148431" y="4265314"/>
            <a:ext cx="71079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ro" panose="020B0502020202020204" pitchFamily="34" charset="0"/>
                <a:ea typeface="+mn-ea"/>
                <a:cs typeface="+mn-cs"/>
              </a:rPr>
              <a:t>Permanent Affordability</a:t>
            </a:r>
          </a:p>
        </p:txBody>
      </p:sp>
      <p:cxnSp>
        <p:nvCxnSpPr>
          <p:cNvPr id="14" name="Straight Connector 13">
            <a:extLst>
              <a:ext uri="{FF2B5EF4-FFF2-40B4-BE49-F238E27FC236}">
                <a16:creationId xmlns:a16="http://schemas.microsoft.com/office/drawing/2014/main" id="{F6127C72-52F2-4A80-AF9B-9B01035CCED6}"/>
              </a:ext>
              <a:ext uri="{C183D7F6-B498-43B3-948B-1728B52AA6E4}">
                <adec:decorative xmlns:adec="http://schemas.microsoft.com/office/drawing/2017/decorative" val="1"/>
              </a:ext>
            </a:extLst>
          </p:cNvPr>
          <p:cNvCxnSpPr>
            <a:cxnSpLocks/>
          </p:cNvCxnSpPr>
          <p:nvPr/>
        </p:nvCxnSpPr>
        <p:spPr>
          <a:xfrm>
            <a:off x="1255982" y="5120205"/>
            <a:ext cx="72237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886AA3-77CF-4960-8B68-ABDEEB73A4E5}"/>
              </a:ext>
            </a:extLst>
          </p:cNvPr>
          <p:cNvSpPr txBox="1"/>
          <p:nvPr/>
        </p:nvSpPr>
        <p:spPr>
          <a:xfrm>
            <a:off x="1148431" y="5260599"/>
            <a:ext cx="69006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Impact" panose="020B0806030902050204" pitchFamily="34" charset="0"/>
                <a:ea typeface="+mn-ea"/>
                <a:cs typeface="+mn-cs"/>
              </a:rPr>
              <a:t>NCDA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Impact" panose="020B0806030902050204" pitchFamily="34" charset="0"/>
                <a:ea typeface="+mn-ea"/>
                <a:cs typeface="+mn-cs"/>
              </a:rPr>
              <a:t>June 15, 2023</a:t>
            </a:r>
          </a:p>
        </p:txBody>
      </p:sp>
    </p:spTree>
    <p:extLst>
      <p:ext uri="{BB962C8B-B14F-4D97-AF65-F5344CB8AC3E}">
        <p14:creationId xmlns:p14="http://schemas.microsoft.com/office/powerpoint/2010/main" val="832043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26C8-9697-4CA9-9A67-F43AB43F11D1}"/>
              </a:ext>
            </a:extLst>
          </p:cNvPr>
          <p:cNvSpPr>
            <a:spLocks noGrp="1"/>
          </p:cNvSpPr>
          <p:nvPr>
            <p:ph type="title"/>
          </p:nvPr>
        </p:nvSpPr>
        <p:spPr>
          <a:xfrm>
            <a:off x="297872" y="173336"/>
            <a:ext cx="11596255" cy="933588"/>
          </a:xfrm>
        </p:spPr>
        <p:txBody>
          <a:bodyPr>
            <a:normAutofit/>
          </a:bodyPr>
          <a:lstStyle/>
          <a:p>
            <a:r>
              <a:rPr lang="en-US" sz="3600" b="1" dirty="0">
                <a:solidFill>
                  <a:srgbClr val="008080"/>
                </a:solidFill>
                <a:latin typeface="Segoe UI" panose="020B0502040204020203" pitchFamily="34" charset="0"/>
                <a:cs typeface="Segoe UI" panose="020B0502040204020203" pitchFamily="34" charset="0"/>
              </a:rPr>
              <a:t>Expiring Affordability in Rental Housing in Florida</a:t>
            </a:r>
          </a:p>
        </p:txBody>
      </p:sp>
      <p:sp>
        <p:nvSpPr>
          <p:cNvPr id="3" name="Content Placeholder 2">
            <a:extLst>
              <a:ext uri="{FF2B5EF4-FFF2-40B4-BE49-F238E27FC236}">
                <a16:creationId xmlns:a16="http://schemas.microsoft.com/office/drawing/2014/main" id="{761E030A-5B2F-4B86-A9C2-8164BF443EDD}"/>
              </a:ext>
            </a:extLst>
          </p:cNvPr>
          <p:cNvSpPr>
            <a:spLocks noGrp="1"/>
          </p:cNvSpPr>
          <p:nvPr>
            <p:ph idx="1"/>
          </p:nvPr>
        </p:nvSpPr>
        <p:spPr>
          <a:xfrm>
            <a:off x="658090" y="1253331"/>
            <a:ext cx="10515600" cy="4351338"/>
          </a:xfrm>
        </p:spPr>
        <p:txBody>
          <a:bodyPr/>
          <a:lstStyle/>
          <a:p>
            <a:r>
              <a:rPr lang="en-US" sz="2400" dirty="0">
                <a:latin typeface="Segoe UI" panose="020B0502040204020203" pitchFamily="34" charset="0"/>
                <a:cs typeface="Segoe UI" panose="020B0502040204020203" pitchFamily="34" charset="0"/>
              </a:rPr>
              <a:t>In the 2020s, there is an expected increase in the loss of assisted housing due to expiring rent restrictions. </a:t>
            </a:r>
            <a:r>
              <a:rPr lang="en-US" sz="2400" b="1" dirty="0">
                <a:latin typeface="Segoe UI" panose="020B0502040204020203" pitchFamily="34" charset="0"/>
                <a:cs typeface="Segoe UI" panose="020B0502040204020203" pitchFamily="34" charset="0"/>
              </a:rPr>
              <a:t>Why? </a:t>
            </a:r>
            <a:r>
              <a:rPr lang="en-US" sz="2400" dirty="0">
                <a:latin typeface="Segoe UI" panose="020B0502040204020203" pitchFamily="34" charset="0"/>
                <a:cs typeface="Segoe UI" panose="020B0502040204020203" pitchFamily="34" charset="0"/>
              </a:rPr>
              <a:t>The 30-year affordability terms for the LIHTC deals in the early 1990s (before FHFC set a 50-year affordability period) are set to expire this decade as well as other 1970s-90s programs.</a:t>
            </a:r>
          </a:p>
          <a:p>
            <a:r>
              <a:rPr lang="en-US" sz="2400" dirty="0">
                <a:latin typeface="Segoe UI" panose="020B0502040204020203" pitchFamily="34" charset="0"/>
                <a:cs typeface="Segoe UI" panose="020B0502040204020203" pitchFamily="34" charset="0"/>
              </a:rPr>
              <a:t>Between 2019 and 2022, the state lost 40 developments with 3,999 affordable units due to expired FHFC, HUD, and USDA Rural Development mortgages.</a:t>
            </a:r>
          </a:p>
          <a:p>
            <a:r>
              <a:rPr lang="en-US" sz="2400" dirty="0">
                <a:latin typeface="Segoe UI" panose="020B0502040204020203" pitchFamily="34" charset="0"/>
                <a:cs typeface="Segoe UI" panose="020B0502040204020203" pitchFamily="34" charset="0"/>
              </a:rPr>
              <a:t>By 2032, </a:t>
            </a:r>
            <a:r>
              <a:rPr lang="en-US" sz="2400" b="1" dirty="0">
                <a:solidFill>
                  <a:schemeClr val="accent6">
                    <a:lumMod val="50000"/>
                  </a:schemeClr>
                </a:solidFill>
                <a:latin typeface="Segoe UI" panose="020B0502040204020203" pitchFamily="34" charset="0"/>
                <a:cs typeface="Segoe UI" panose="020B0502040204020203" pitchFamily="34" charset="0"/>
              </a:rPr>
              <a:t>an additional 250 developments with 24,639 affordable units face similar risks (almost 3,000 units are at risk in 2025 alone).</a:t>
            </a:r>
          </a:p>
          <a:p>
            <a:r>
              <a:rPr lang="en-US" sz="2400" dirty="0">
                <a:latin typeface="Segoe UI" panose="020B0502040204020203" pitchFamily="34" charset="0"/>
                <a:cs typeface="Segoe UI" panose="020B0502040204020203" pitchFamily="34" charset="0"/>
              </a:rPr>
              <a:t>This information is found in the </a:t>
            </a:r>
            <a:r>
              <a:rPr lang="en-US" sz="2400" dirty="0">
                <a:latin typeface="Segoe UI" panose="020B0502040204020203" pitchFamily="34" charset="0"/>
                <a:cs typeface="Segoe UI" panose="020B0502040204020203" pitchFamily="34" charset="0"/>
                <a:hlinkClick r:id="rId3"/>
              </a:rPr>
              <a:t>2022 Rental Market Study </a:t>
            </a:r>
            <a:r>
              <a:rPr lang="en-US" sz="2400" dirty="0">
                <a:latin typeface="Segoe UI" panose="020B0502040204020203" pitchFamily="34" charset="0"/>
                <a:cs typeface="Segoe UI" panose="020B0502040204020203" pitchFamily="34" charset="0"/>
              </a:rPr>
              <a:t>produced by the </a:t>
            </a:r>
            <a:r>
              <a:rPr lang="en-US" sz="2400" dirty="0" err="1">
                <a:latin typeface="Segoe UI" panose="020B0502040204020203" pitchFamily="34" charset="0"/>
                <a:cs typeface="Segoe UI" panose="020B0502040204020203" pitchFamily="34" charset="0"/>
              </a:rPr>
              <a:t>Shimberg</a:t>
            </a:r>
            <a:r>
              <a:rPr lang="en-US" sz="2400" dirty="0">
                <a:latin typeface="Segoe UI" panose="020B0502040204020203" pitchFamily="34" charset="0"/>
                <a:cs typeface="Segoe UI" panose="020B0502040204020203" pitchFamily="34" charset="0"/>
              </a:rPr>
              <a:t> Center for Housing Studies for FHFC.</a:t>
            </a:r>
          </a:p>
          <a:p>
            <a:pPr marL="0" indent="0">
              <a:buNone/>
            </a:pPr>
            <a:endParaRPr lang="en-US" sz="2400" dirty="0">
              <a:latin typeface="Garamond" panose="02020404030301010803" pitchFamily="18" charset="0"/>
            </a:endParaRPr>
          </a:p>
          <a:p>
            <a:pPr marL="0" indent="0">
              <a:buNone/>
            </a:pPr>
            <a:endParaRPr lang="en-US" dirty="0"/>
          </a:p>
        </p:txBody>
      </p:sp>
      <p:cxnSp>
        <p:nvCxnSpPr>
          <p:cNvPr id="4" name="Straight Connector 3">
            <a:extLst>
              <a:ext uri="{FF2B5EF4-FFF2-40B4-BE49-F238E27FC236}">
                <a16:creationId xmlns:a16="http://schemas.microsoft.com/office/drawing/2014/main" id="{65D62FEF-A4F9-5E50-F939-07A9CA082FCE}"/>
              </a:ext>
              <a:ext uri="{C183D7F6-B498-43B3-948B-1728B52AA6E4}">
                <adec:decorative xmlns:adec="http://schemas.microsoft.com/office/drawing/2017/decorative" val="1"/>
              </a:ext>
            </a:extLst>
          </p:cNvPr>
          <p:cNvCxnSpPr>
            <a:cxnSpLocks/>
          </p:cNvCxnSpPr>
          <p:nvPr/>
        </p:nvCxnSpPr>
        <p:spPr>
          <a:xfrm>
            <a:off x="505051" y="1127202"/>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128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26C8-9697-4CA9-9A67-F43AB43F11D1}"/>
              </a:ext>
            </a:extLst>
          </p:cNvPr>
          <p:cNvSpPr>
            <a:spLocks noGrp="1"/>
          </p:cNvSpPr>
          <p:nvPr>
            <p:ph type="title"/>
          </p:nvPr>
        </p:nvSpPr>
        <p:spPr>
          <a:xfrm>
            <a:off x="838200" y="365126"/>
            <a:ext cx="10515600" cy="933588"/>
          </a:xfrm>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Why Permanent affordability?</a:t>
            </a:r>
          </a:p>
        </p:txBody>
      </p:sp>
      <p:sp>
        <p:nvSpPr>
          <p:cNvPr id="3" name="Content Placeholder 2">
            <a:extLst>
              <a:ext uri="{FF2B5EF4-FFF2-40B4-BE49-F238E27FC236}">
                <a16:creationId xmlns:a16="http://schemas.microsoft.com/office/drawing/2014/main" id="{761E030A-5B2F-4B86-A9C2-8164BF443EDD}"/>
              </a:ext>
            </a:extLst>
          </p:cNvPr>
          <p:cNvSpPr>
            <a:spLocks noGrp="1"/>
          </p:cNvSpPr>
          <p:nvPr>
            <p:ph idx="1"/>
          </p:nvPr>
        </p:nvSpPr>
        <p:spPr>
          <a:xfrm>
            <a:off x="838200" y="1690688"/>
            <a:ext cx="10515600" cy="4351338"/>
          </a:xfrm>
        </p:spPr>
        <p:txBody>
          <a:bodyPr>
            <a:normAutofit/>
          </a:bodyPr>
          <a:lstStyle/>
          <a:p>
            <a:r>
              <a:rPr lang="en-US" sz="2400" b="1" dirty="0">
                <a:solidFill>
                  <a:srgbClr val="7030A0"/>
                </a:solidFill>
                <a:latin typeface="Segoe UI" panose="020B0502040204020203" pitchFamily="34" charset="0"/>
                <a:cs typeface="Segoe UI" panose="020B0502040204020203" pitchFamily="34" charset="0"/>
              </a:rPr>
              <a:t>Preserves</a:t>
            </a:r>
            <a:r>
              <a:rPr lang="en-US" sz="2400" dirty="0">
                <a:latin typeface="Segoe UI" panose="020B0502040204020203" pitchFamily="34" charset="0"/>
                <a:cs typeface="Segoe UI" panose="020B0502040204020203" pitchFamily="34" charset="0"/>
              </a:rPr>
              <a:t> affordable housing units.</a:t>
            </a:r>
          </a:p>
          <a:p>
            <a:r>
              <a:rPr lang="en-US" sz="2400" dirty="0">
                <a:latin typeface="Segoe UI" panose="020B0502040204020203" pitchFamily="34" charset="0"/>
                <a:cs typeface="Segoe UI" panose="020B0502040204020203" pitchFamily="34" charset="0"/>
              </a:rPr>
              <a:t>Ensures </a:t>
            </a:r>
            <a:r>
              <a:rPr lang="en-US" sz="2400" b="1" dirty="0">
                <a:solidFill>
                  <a:schemeClr val="accent4">
                    <a:lumMod val="50000"/>
                  </a:schemeClr>
                </a:solidFill>
                <a:latin typeface="Segoe UI" panose="020B0502040204020203" pitchFamily="34" charset="0"/>
                <a:cs typeface="Segoe UI" panose="020B0502040204020203" pitchFamily="34" charset="0"/>
              </a:rPr>
              <a:t>multiple households </a:t>
            </a:r>
            <a:r>
              <a:rPr lang="en-US" sz="2400" dirty="0">
                <a:latin typeface="Segoe UI" panose="020B0502040204020203" pitchFamily="34" charset="0"/>
                <a:cs typeface="Segoe UI" panose="020B0502040204020203" pitchFamily="34" charset="0"/>
              </a:rPr>
              <a:t>are </a:t>
            </a:r>
            <a:r>
              <a:rPr lang="en-US" sz="2400" b="1" dirty="0">
                <a:solidFill>
                  <a:srgbClr val="7030A0"/>
                </a:solidFill>
                <a:latin typeface="Segoe UI" panose="020B0502040204020203" pitchFamily="34" charset="0"/>
                <a:cs typeface="Segoe UI" panose="020B0502040204020203" pitchFamily="34" charset="0"/>
              </a:rPr>
              <a:t>stably housed </a:t>
            </a:r>
            <a:r>
              <a:rPr lang="en-US" sz="2400" dirty="0">
                <a:latin typeface="Segoe UI" panose="020B0502040204020203" pitchFamily="34" charset="0"/>
                <a:cs typeface="Segoe UI" panose="020B0502040204020203" pitchFamily="34" charset="0"/>
              </a:rPr>
              <a:t>in the same assisted unit.</a:t>
            </a:r>
          </a:p>
          <a:p>
            <a:r>
              <a:rPr lang="en-US" sz="2400" b="1" dirty="0">
                <a:solidFill>
                  <a:schemeClr val="accent3"/>
                </a:solidFill>
                <a:latin typeface="Segoe UI" panose="020B0502040204020203" pitchFamily="34" charset="0"/>
                <a:cs typeface="Segoe UI" panose="020B0502040204020203" pitchFamily="34" charset="0"/>
              </a:rPr>
              <a:t>Retains and grows </a:t>
            </a:r>
            <a:r>
              <a:rPr lang="en-US" sz="2400" dirty="0">
                <a:latin typeface="Segoe UI" panose="020B0502040204020203" pitchFamily="34" charset="0"/>
                <a:cs typeface="Segoe UI" panose="020B0502040204020203" pitchFamily="34" charset="0"/>
              </a:rPr>
              <a:t>the value of public investments.</a:t>
            </a:r>
          </a:p>
          <a:p>
            <a:r>
              <a:rPr lang="en-US" sz="2400" dirty="0">
                <a:latin typeface="Segoe UI" panose="020B0502040204020203" pitchFamily="34" charset="0"/>
                <a:cs typeface="Segoe UI" panose="020B0502040204020203" pitchFamily="34" charset="0"/>
              </a:rPr>
              <a:t>Conserves limited public resources through their </a:t>
            </a:r>
            <a:r>
              <a:rPr lang="en-US" sz="2400" b="1" dirty="0">
                <a:solidFill>
                  <a:schemeClr val="accent6">
                    <a:lumMod val="50000"/>
                  </a:schemeClr>
                </a:solidFill>
                <a:latin typeface="Segoe UI" panose="020B0502040204020203" pitchFamily="34" charset="0"/>
                <a:cs typeface="Segoe UI" panose="020B0502040204020203" pitchFamily="34" charset="0"/>
              </a:rPr>
              <a:t>most efficient use.</a:t>
            </a:r>
          </a:p>
          <a:p>
            <a:r>
              <a:rPr lang="en-US" sz="2400" dirty="0">
                <a:latin typeface="Segoe UI" panose="020B0502040204020203" pitchFamily="34" charset="0"/>
                <a:cs typeface="Segoe UI" panose="020B0502040204020203" pitchFamily="34" charset="0"/>
              </a:rPr>
              <a:t>Builds communities by </a:t>
            </a:r>
            <a:r>
              <a:rPr lang="en-US" sz="2400" b="1" dirty="0">
                <a:solidFill>
                  <a:schemeClr val="accent4">
                    <a:lumMod val="75000"/>
                  </a:schemeClr>
                </a:solidFill>
                <a:latin typeface="Segoe UI" panose="020B0502040204020203" pitchFamily="34" charset="0"/>
                <a:cs typeface="Segoe UI" panose="020B0502040204020203" pitchFamily="34" charset="0"/>
              </a:rPr>
              <a:t>preventing displacement.</a:t>
            </a:r>
          </a:p>
          <a:p>
            <a:pPr marL="0" indent="0">
              <a:buNone/>
            </a:pPr>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p:txBody>
      </p:sp>
      <p:cxnSp>
        <p:nvCxnSpPr>
          <p:cNvPr id="4" name="Straight Connector 3">
            <a:extLst>
              <a:ext uri="{FF2B5EF4-FFF2-40B4-BE49-F238E27FC236}">
                <a16:creationId xmlns:a16="http://schemas.microsoft.com/office/drawing/2014/main" id="{01B93DDE-243B-B4C8-F5CA-1DDE46769210}"/>
              </a:ext>
              <a:ext uri="{C183D7F6-B498-43B3-948B-1728B52AA6E4}">
                <adec:decorative xmlns:adec="http://schemas.microsoft.com/office/drawing/2017/decorative" val="1"/>
              </a:ext>
            </a:extLst>
          </p:cNvPr>
          <p:cNvCxnSpPr>
            <a:cxnSpLocks/>
          </p:cNvCxnSpPr>
          <p:nvPr/>
        </p:nvCxnSpPr>
        <p:spPr>
          <a:xfrm>
            <a:off x="505052" y="1294896"/>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28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1F80-2A35-F977-A818-44233FFBD8BD}"/>
              </a:ext>
            </a:extLst>
          </p:cNvPr>
          <p:cNvSpPr>
            <a:spLocks noGrp="1"/>
          </p:cNvSpPr>
          <p:nvPr>
            <p:ph type="title"/>
          </p:nvPr>
        </p:nvSpPr>
        <p:spPr>
          <a:xfrm>
            <a:off x="671626" y="274140"/>
            <a:ext cx="10848748" cy="1325563"/>
          </a:xfrm>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Removing Land from the Speculative Market</a:t>
            </a:r>
          </a:p>
        </p:txBody>
      </p:sp>
      <p:sp>
        <p:nvSpPr>
          <p:cNvPr id="3" name="Content Placeholder 2">
            <a:extLst>
              <a:ext uri="{FF2B5EF4-FFF2-40B4-BE49-F238E27FC236}">
                <a16:creationId xmlns:a16="http://schemas.microsoft.com/office/drawing/2014/main" id="{2CD1C63D-99C8-C02D-7BA6-1C0B2529892C}"/>
              </a:ext>
            </a:extLst>
          </p:cNvPr>
          <p:cNvSpPr>
            <a:spLocks noGrp="1"/>
          </p:cNvSpPr>
          <p:nvPr>
            <p:ph idx="1"/>
          </p:nvPr>
        </p:nvSpPr>
        <p:spPr>
          <a:xfrm>
            <a:off x="838200" y="1825625"/>
            <a:ext cx="10515600" cy="3452957"/>
          </a:xfrm>
        </p:spPr>
        <p:txBody>
          <a:bodyPr/>
          <a:lstStyle/>
          <a:p>
            <a:r>
              <a:rPr lang="en-US" dirty="0">
                <a:latin typeface="Segoe UI" panose="020B0502040204020203" pitchFamily="34" charset="0"/>
                <a:cs typeface="Segoe UI" panose="020B0502040204020203" pitchFamily="34" charset="0"/>
              </a:rPr>
              <a:t>Land is a limited asset</a:t>
            </a:r>
          </a:p>
          <a:p>
            <a:r>
              <a:rPr lang="en-US" dirty="0">
                <a:latin typeface="Segoe UI" panose="020B0502040204020203" pitchFamily="34" charset="0"/>
                <a:cs typeface="Segoe UI" panose="020B0502040204020203" pitchFamily="34" charset="0"/>
              </a:rPr>
              <a:t>Land is generally an appreciating asset</a:t>
            </a:r>
          </a:p>
          <a:p>
            <a:r>
              <a:rPr lang="en-US" dirty="0">
                <a:latin typeface="Segoe UI" panose="020B0502040204020203" pitchFamily="34" charset="0"/>
                <a:cs typeface="Segoe UI" panose="020B0502040204020203" pitchFamily="34" charset="0"/>
              </a:rPr>
              <a:t>The value of land will grow as other investments are made</a:t>
            </a:r>
          </a:p>
          <a:p>
            <a:r>
              <a:rPr lang="en-US" dirty="0">
                <a:latin typeface="Segoe UI" panose="020B0502040204020203" pitchFamily="34" charset="0"/>
                <a:cs typeface="Segoe UI" panose="020B0502040204020203" pitchFamily="34" charset="0"/>
              </a:rPr>
              <a:t>Landowner controls how the land is used</a:t>
            </a:r>
          </a:p>
        </p:txBody>
      </p:sp>
      <p:cxnSp>
        <p:nvCxnSpPr>
          <p:cNvPr id="4" name="Straight Connector 3">
            <a:extLst>
              <a:ext uri="{FF2B5EF4-FFF2-40B4-BE49-F238E27FC236}">
                <a16:creationId xmlns:a16="http://schemas.microsoft.com/office/drawing/2014/main" id="{DC674A7F-F99B-8526-0D44-47F23FA8FC31}"/>
              </a:ext>
              <a:ext uri="{C183D7F6-B498-43B3-948B-1728B52AA6E4}">
                <adec:decorative xmlns:adec="http://schemas.microsoft.com/office/drawing/2017/decorative" val="1"/>
              </a:ext>
            </a:extLst>
          </p:cNvPr>
          <p:cNvCxnSpPr>
            <a:cxnSpLocks/>
          </p:cNvCxnSpPr>
          <p:nvPr/>
        </p:nvCxnSpPr>
        <p:spPr>
          <a:xfrm>
            <a:off x="505052" y="1599703"/>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007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743C-2B6A-6B1B-8DEF-8DC5A9500FF2}"/>
              </a:ext>
            </a:extLst>
          </p:cNvPr>
          <p:cNvSpPr>
            <a:spLocks noGrp="1"/>
          </p:cNvSpPr>
          <p:nvPr>
            <p:ph type="title"/>
          </p:nvPr>
        </p:nvSpPr>
        <p:spPr>
          <a:xfrm>
            <a:off x="838200" y="249903"/>
            <a:ext cx="11014363" cy="1325563"/>
          </a:xfrm>
        </p:spPr>
        <p:txBody>
          <a:bodyPr/>
          <a:lstStyle/>
          <a:p>
            <a:r>
              <a:rPr lang="en-US" b="1" dirty="0">
                <a:solidFill>
                  <a:srgbClr val="006666"/>
                </a:solidFill>
                <a:latin typeface="Segoe UI" panose="020B0502040204020203" pitchFamily="34" charset="0"/>
                <a:cs typeface="Segoe UI" panose="020B0502040204020203" pitchFamily="34" charset="0"/>
              </a:rPr>
              <a:t>Program design to retain the subsidy</a:t>
            </a:r>
          </a:p>
        </p:txBody>
      </p:sp>
      <p:sp>
        <p:nvSpPr>
          <p:cNvPr id="3" name="Content Placeholder 2">
            <a:extLst>
              <a:ext uri="{FF2B5EF4-FFF2-40B4-BE49-F238E27FC236}">
                <a16:creationId xmlns:a16="http://schemas.microsoft.com/office/drawing/2014/main" id="{616C1CCC-ABAB-D8CB-B098-1F489248C8A3}"/>
              </a:ext>
            </a:extLst>
          </p:cNvPr>
          <p:cNvSpPr>
            <a:spLocks noGrp="1"/>
          </p:cNvSpPr>
          <p:nvPr>
            <p:ph idx="1"/>
          </p:nvPr>
        </p:nvSpPr>
        <p:spPr>
          <a:xfrm>
            <a:off x="838200" y="1575466"/>
            <a:ext cx="10515600" cy="4351338"/>
          </a:xfrm>
        </p:spPr>
        <p:txBody>
          <a:bodyPr/>
          <a:lstStyle/>
          <a:p>
            <a:r>
              <a:rPr lang="en-US" dirty="0">
                <a:latin typeface="Segoe UI" panose="020B0502040204020203" pitchFamily="34" charset="0"/>
                <a:cs typeface="Segoe UI" panose="020B0502040204020203" pitchFamily="34" charset="0"/>
              </a:rPr>
              <a:t>Uses mechanisms in legal documents to retain investment of resources in the housing unit</a:t>
            </a:r>
          </a:p>
          <a:p>
            <a:pPr lvl="1"/>
            <a:r>
              <a:rPr lang="en-US" dirty="0">
                <a:latin typeface="Segoe UI" panose="020B0502040204020203" pitchFamily="34" charset="0"/>
                <a:cs typeface="Segoe UI" panose="020B0502040204020203" pitchFamily="34" charset="0"/>
              </a:rPr>
              <a:t>Income eligibility of subsequent purchaser</a:t>
            </a:r>
          </a:p>
          <a:p>
            <a:pPr lvl="1"/>
            <a:r>
              <a:rPr lang="en-US" dirty="0">
                <a:latin typeface="Segoe UI" panose="020B0502040204020203" pitchFamily="34" charset="0"/>
                <a:cs typeface="Segoe UI" panose="020B0502040204020203" pitchFamily="34" charset="0"/>
              </a:rPr>
              <a:t>Limits on resale price</a:t>
            </a:r>
          </a:p>
          <a:p>
            <a:r>
              <a:rPr lang="en-US" dirty="0">
                <a:latin typeface="Segoe UI" panose="020B0502040204020203" pitchFamily="34" charset="0"/>
                <a:cs typeface="Segoe UI" panose="020B0502040204020203" pitchFamily="34" charset="0"/>
              </a:rPr>
              <a:t>Can implement with all housing types</a:t>
            </a:r>
          </a:p>
          <a:p>
            <a:r>
              <a:rPr lang="en-US" dirty="0">
                <a:latin typeface="Segoe UI" panose="020B0502040204020203" pitchFamily="34" charset="0"/>
                <a:cs typeface="Segoe UI" panose="020B0502040204020203" pitchFamily="34" charset="0"/>
              </a:rPr>
              <a:t>Creates permanent inventory of affordable housing available to the community</a:t>
            </a:r>
          </a:p>
          <a:p>
            <a:endParaRPr lang="en-US" dirty="0"/>
          </a:p>
        </p:txBody>
      </p:sp>
      <p:cxnSp>
        <p:nvCxnSpPr>
          <p:cNvPr id="4" name="Straight Connector 3">
            <a:extLst>
              <a:ext uri="{FF2B5EF4-FFF2-40B4-BE49-F238E27FC236}">
                <a16:creationId xmlns:a16="http://schemas.microsoft.com/office/drawing/2014/main" id="{C87AE01A-3D29-50B0-D8C8-BD2D69E9D80F}"/>
              </a:ext>
              <a:ext uri="{C183D7F6-B498-43B3-948B-1728B52AA6E4}">
                <adec:decorative xmlns:adec="http://schemas.microsoft.com/office/drawing/2017/decorative" val="1"/>
              </a:ext>
            </a:extLst>
          </p:cNvPr>
          <p:cNvCxnSpPr>
            <a:cxnSpLocks/>
          </p:cNvCxnSpPr>
          <p:nvPr/>
        </p:nvCxnSpPr>
        <p:spPr>
          <a:xfrm>
            <a:off x="505052" y="1395356"/>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460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743C-2B6A-6B1B-8DEF-8DC5A9500FF2}"/>
              </a:ext>
            </a:extLst>
          </p:cNvPr>
          <p:cNvSpPr>
            <a:spLocks noGrp="1"/>
          </p:cNvSpPr>
          <p:nvPr>
            <p:ph type="title"/>
          </p:nvPr>
        </p:nvSpPr>
        <p:spPr>
          <a:xfrm>
            <a:off x="297234" y="513138"/>
            <a:ext cx="11894766" cy="1325563"/>
          </a:xfrm>
        </p:spPr>
        <p:txBody>
          <a:bodyPr>
            <a:normAutofit fontScale="90000"/>
          </a:bodyPr>
          <a:lstStyle/>
          <a:p>
            <a:r>
              <a:rPr lang="en-US" b="1" dirty="0">
                <a:solidFill>
                  <a:srgbClr val="006666"/>
                </a:solidFill>
                <a:latin typeface="Segoe UI" panose="020B0502040204020203" pitchFamily="34" charset="0"/>
                <a:cs typeface="Segoe UI" panose="020B0502040204020203" pitchFamily="34" charset="0"/>
              </a:rPr>
              <a:t>Ground Lease as Best Practice for both Removing Land from the Speculative Market and Subsidy Retention</a:t>
            </a:r>
          </a:p>
        </p:txBody>
      </p:sp>
      <p:graphicFrame>
        <p:nvGraphicFramePr>
          <p:cNvPr id="8" name="Content Placeholder 2" descr="Contains slide text on reasons why ground leasing is a best practice for property retention">
            <a:extLst>
              <a:ext uri="{FF2B5EF4-FFF2-40B4-BE49-F238E27FC236}">
                <a16:creationId xmlns:a16="http://schemas.microsoft.com/office/drawing/2014/main" id="{54B70242-05CF-6D9B-4376-4D5593E46DEB}"/>
              </a:ext>
            </a:extLst>
          </p:cNvPr>
          <p:cNvGraphicFramePr>
            <a:graphicFrameLocks noGrp="1"/>
          </p:cNvGraphicFramePr>
          <p:nvPr>
            <p:ph idx="1"/>
            <p:extLst>
              <p:ext uri="{D42A27DB-BD31-4B8C-83A1-F6EECF244321}">
                <p14:modId xmlns:p14="http://schemas.microsoft.com/office/powerpoint/2010/main" val="2552842509"/>
              </p:ext>
            </p:extLst>
          </p:nvPr>
        </p:nvGraphicFramePr>
        <p:xfrm>
          <a:off x="838200" y="2130423"/>
          <a:ext cx="10515600" cy="2912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C1D99096-664A-840F-F6E0-611110483063}"/>
              </a:ext>
              <a:ext uri="{C183D7F6-B498-43B3-948B-1728B52AA6E4}">
                <adec:decorative xmlns:adec="http://schemas.microsoft.com/office/drawing/2017/decorative" val="1"/>
              </a:ext>
            </a:extLst>
          </p:cNvPr>
          <p:cNvCxnSpPr>
            <a:cxnSpLocks/>
          </p:cNvCxnSpPr>
          <p:nvPr/>
        </p:nvCxnSpPr>
        <p:spPr>
          <a:xfrm>
            <a:off x="505052" y="2084912"/>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27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68580" indent="0">
              <a:buNone/>
            </a:pPr>
            <a:r>
              <a:rPr lang="en-US" dirty="0"/>
              <a:t> </a:t>
            </a:r>
          </a:p>
        </p:txBody>
      </p:sp>
      <p:sp>
        <p:nvSpPr>
          <p:cNvPr id="7" name="Title 1"/>
          <p:cNvSpPr txBox="1">
            <a:spLocks/>
          </p:cNvSpPr>
          <p:nvPr/>
        </p:nvSpPr>
        <p:spPr>
          <a:xfrm>
            <a:off x="838200" y="292803"/>
            <a:ext cx="11608904" cy="955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rgbClr val="12899D"/>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6666"/>
                </a:solidFill>
                <a:effectLst/>
                <a:uLnTx/>
                <a:uFillTx/>
                <a:latin typeface="Segoe UI" panose="020B0502040204020203" pitchFamily="34" charset="0"/>
                <a:ea typeface="Tahoma" panose="020B0604030504040204" pitchFamily="34" charset="0"/>
                <a:cs typeface="Segoe UI" panose="020B0502040204020203" pitchFamily="34" charset="0"/>
              </a:rPr>
              <a:t>CLT Model for Retention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700" b="1" i="0" u="none" strike="noStrike" kern="1200" cap="none" spc="0" normalizeH="0" baseline="0" noProof="0" dirty="0">
              <a:ln>
                <a:noFill/>
              </a:ln>
              <a:solidFill>
                <a:srgbClr val="32ABBE"/>
              </a:solidFill>
              <a:effectLst/>
              <a:uLnTx/>
              <a:uFillTx/>
              <a:latin typeface="Garamond" panose="02020404030301010803" pitchFamily="18"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9E01CDCE-366C-4AC0-8CFF-FA38FA123C29}"/>
              </a:ext>
            </a:extLst>
          </p:cNvPr>
          <p:cNvSpPr txBox="1">
            <a:spLocks/>
          </p:cNvSpPr>
          <p:nvPr/>
        </p:nvSpPr>
        <p:spPr>
          <a:xfrm>
            <a:off x="547894" y="1054942"/>
            <a:ext cx="11096212" cy="4629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vehicle of separating ownership of the land from the building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Captures public investment and retains it with the housing unit for permanent affordability using a ground lease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Also, nonprofit organization that holds title to the land, sells the home on the land, and administers the 99-year ground lease that keeps the home affordable for one family after the next.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Lao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Lao UI" panose="020B0502040204020203" pitchFamily="34" charset="0"/>
              </a:rPr>
              <a:t> </a:t>
            </a:r>
          </a:p>
        </p:txBody>
      </p:sp>
      <p:pic>
        <p:nvPicPr>
          <p:cNvPr id="9" name="Picture 8" descr="Picture of land with a pathway">
            <a:extLst>
              <a:ext uri="{FF2B5EF4-FFF2-40B4-BE49-F238E27FC236}">
                <a16:creationId xmlns:a16="http://schemas.microsoft.com/office/drawing/2014/main" id="{2C6C38BA-9E49-4AA5-A038-CE491B91537E}"/>
              </a:ext>
            </a:extLst>
          </p:cNvPr>
          <p:cNvPicPr>
            <a:picLocks noChangeAspect="1"/>
          </p:cNvPicPr>
          <p:nvPr/>
        </p:nvPicPr>
        <p:blipFill rotWithShape="1">
          <a:blip r:embed="rId3">
            <a:extLst>
              <a:ext uri="{28A0092B-C50C-407E-A947-70E740481C1C}">
                <a14:useLocalDpi xmlns:a14="http://schemas.microsoft.com/office/drawing/2010/main" val="0"/>
              </a:ext>
            </a:extLst>
          </a:blip>
          <a:srcRect l="21814" t="32125"/>
          <a:stretch/>
        </p:blipFill>
        <p:spPr>
          <a:xfrm>
            <a:off x="2067981" y="3782934"/>
            <a:ext cx="3284501" cy="2047622"/>
          </a:xfrm>
          <a:prstGeom prst="roundRect">
            <a:avLst/>
          </a:prstGeom>
        </p:spPr>
      </p:pic>
      <p:pic>
        <p:nvPicPr>
          <p:cNvPr id="10" name="Picture 9" descr="Same picture of land with a pathway as to the left, with a house added to the pathway indicating that community land trusts provide a pathway to homeownership.">
            <a:extLst>
              <a:ext uri="{FF2B5EF4-FFF2-40B4-BE49-F238E27FC236}">
                <a16:creationId xmlns:a16="http://schemas.microsoft.com/office/drawing/2014/main" id="{723B38D7-CA35-4793-A09A-771CC0728ACD}"/>
              </a:ext>
            </a:extLst>
          </p:cNvPr>
          <p:cNvPicPr>
            <a:picLocks noChangeAspect="1"/>
          </p:cNvPicPr>
          <p:nvPr/>
        </p:nvPicPr>
        <p:blipFill rotWithShape="1">
          <a:blip r:embed="rId3">
            <a:extLst>
              <a:ext uri="{28A0092B-C50C-407E-A947-70E740481C1C}">
                <a14:useLocalDpi xmlns:a14="http://schemas.microsoft.com/office/drawing/2010/main" val="0"/>
              </a:ext>
            </a:extLst>
          </a:blip>
          <a:srcRect l="21814" t="32125"/>
          <a:stretch/>
        </p:blipFill>
        <p:spPr>
          <a:xfrm>
            <a:off x="5914786" y="3782933"/>
            <a:ext cx="3284501" cy="2047623"/>
          </a:xfrm>
          <a:prstGeom prst="roundRect">
            <a:avLst/>
          </a:prstGeom>
        </p:spPr>
      </p:pic>
      <p:pic>
        <p:nvPicPr>
          <p:cNvPr id="11" name="Picture 10" descr="Picture symbolizing a ground lease, which is the legal document used by community land trusts to retain properties and keep housing affordable.">
            <a:extLst>
              <a:ext uri="{FF2B5EF4-FFF2-40B4-BE49-F238E27FC236}">
                <a16:creationId xmlns:a16="http://schemas.microsoft.com/office/drawing/2014/main" id="{61DB8064-173C-4DA6-BA0B-3F7E2DE8E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17759">
            <a:off x="4913806" y="3856230"/>
            <a:ext cx="1520876" cy="1829625"/>
          </a:xfrm>
          <a:prstGeom prst="rect">
            <a:avLst/>
          </a:prstGeom>
        </p:spPr>
      </p:pic>
      <p:pic>
        <p:nvPicPr>
          <p:cNvPr id="12" name="Picture 11" descr="Picture of house">
            <a:extLst>
              <a:ext uri="{FF2B5EF4-FFF2-40B4-BE49-F238E27FC236}">
                <a16:creationId xmlns:a16="http://schemas.microsoft.com/office/drawing/2014/main" id="{1B9BFA73-F032-4E5F-974D-BF172276452E}"/>
              </a:ext>
            </a:extLst>
          </p:cNvPr>
          <p:cNvPicPr>
            <a:picLocks noChangeAspect="1"/>
          </p:cNvPicPr>
          <p:nvPr/>
        </p:nvPicPr>
        <p:blipFill>
          <a:blip r:embed="rId5"/>
          <a:stretch>
            <a:fillRect/>
          </a:stretch>
        </p:blipFill>
        <p:spPr>
          <a:xfrm>
            <a:off x="7128067" y="4773193"/>
            <a:ext cx="975307" cy="968518"/>
          </a:xfrm>
          <a:prstGeom prst="rect">
            <a:avLst/>
          </a:prstGeom>
        </p:spPr>
      </p:pic>
      <p:cxnSp>
        <p:nvCxnSpPr>
          <p:cNvPr id="2" name="Straight Connector 1">
            <a:extLst>
              <a:ext uri="{FF2B5EF4-FFF2-40B4-BE49-F238E27FC236}">
                <a16:creationId xmlns:a16="http://schemas.microsoft.com/office/drawing/2014/main" id="{F4682EF5-1A66-C5CC-8D0C-6F9F9AAF6A09}"/>
              </a:ext>
              <a:ext uri="{C183D7F6-B498-43B3-948B-1728B52AA6E4}">
                <adec:decorative xmlns:adec="http://schemas.microsoft.com/office/drawing/2017/decorative" val="1"/>
              </a:ext>
            </a:extLst>
          </p:cNvPr>
          <p:cNvCxnSpPr>
            <a:cxnSpLocks/>
          </p:cNvCxnSpPr>
          <p:nvPr/>
        </p:nvCxnSpPr>
        <p:spPr>
          <a:xfrm>
            <a:off x="505052" y="979714"/>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042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96" y="111034"/>
            <a:ext cx="11181896" cy="1325563"/>
          </a:xfrm>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How Does it Work for Rental Development?</a:t>
            </a:r>
          </a:p>
        </p:txBody>
      </p:sp>
      <p:sp>
        <p:nvSpPr>
          <p:cNvPr id="3" name="Content Placeholder 2"/>
          <p:cNvSpPr>
            <a:spLocks noGrp="1"/>
          </p:cNvSpPr>
          <p:nvPr>
            <p:ph idx="1"/>
          </p:nvPr>
        </p:nvSpPr>
        <p:spPr>
          <a:xfrm>
            <a:off x="644496" y="1295396"/>
            <a:ext cx="10515600" cy="4351338"/>
          </a:xfrm>
        </p:spPr>
        <p:txBody>
          <a:bodyPr>
            <a:normAutofit fontScale="92500"/>
          </a:bodyPr>
          <a:lstStyle/>
          <a:p>
            <a:pPr>
              <a:buClr>
                <a:schemeClr val="tx1"/>
              </a:buClr>
            </a:pPr>
            <a:r>
              <a:rPr lang="en-US" sz="3200" dirty="0">
                <a:latin typeface="Segoe UI" panose="020B0502040204020203" pitchFamily="34" charset="0"/>
                <a:cs typeface="Segoe UI" panose="020B0502040204020203" pitchFamily="34" charset="0"/>
              </a:rPr>
              <a:t>CLT owns the land</a:t>
            </a:r>
          </a:p>
          <a:p>
            <a:pPr>
              <a:buClr>
                <a:schemeClr val="tx1"/>
              </a:buClr>
            </a:pPr>
            <a:r>
              <a:rPr lang="en-US" sz="3200" dirty="0">
                <a:latin typeface="Segoe UI" panose="020B0502040204020203" pitchFamily="34" charset="0"/>
                <a:cs typeface="Segoe UI" panose="020B0502040204020203" pitchFamily="34" charset="0"/>
              </a:rPr>
              <a:t> The Developer/Owner of improvements could be:</a:t>
            </a:r>
          </a:p>
          <a:p>
            <a:pPr lvl="1">
              <a:buClr>
                <a:schemeClr val="tx1"/>
              </a:buClr>
            </a:pPr>
            <a:r>
              <a:rPr lang="en-US" sz="2800" dirty="0">
                <a:latin typeface="Segoe UI" panose="020B0502040204020203" pitchFamily="34" charset="0"/>
                <a:cs typeface="Segoe UI" panose="020B0502040204020203" pitchFamily="34" charset="0"/>
              </a:rPr>
              <a:t>For-profit </a:t>
            </a:r>
          </a:p>
          <a:p>
            <a:pPr lvl="1">
              <a:buClr>
                <a:schemeClr val="tx1"/>
              </a:buClr>
            </a:pPr>
            <a:r>
              <a:rPr lang="en-US" sz="2800" dirty="0">
                <a:latin typeface="Segoe UI" panose="020B0502040204020203" pitchFamily="34" charset="0"/>
                <a:cs typeface="Segoe UI" panose="020B0502040204020203" pitchFamily="34" charset="0"/>
              </a:rPr>
              <a:t>Nonprofit</a:t>
            </a:r>
          </a:p>
          <a:p>
            <a:pPr lvl="1">
              <a:buClr>
                <a:schemeClr val="tx1"/>
              </a:buClr>
            </a:pPr>
            <a:r>
              <a:rPr lang="en-US" sz="2800" dirty="0">
                <a:latin typeface="Segoe UI" panose="020B0502040204020203" pitchFamily="34" charset="0"/>
                <a:cs typeface="Segoe UI" panose="020B0502040204020203" pitchFamily="34" charset="0"/>
              </a:rPr>
              <a:t>The CLT </a:t>
            </a:r>
          </a:p>
          <a:p>
            <a:pPr>
              <a:buClr>
                <a:schemeClr val="tx1"/>
              </a:buClr>
            </a:pPr>
            <a:r>
              <a:rPr lang="en-US" sz="3200" dirty="0">
                <a:latin typeface="Segoe UI" panose="020B0502040204020203" pitchFamily="34" charset="0"/>
                <a:cs typeface="Segoe UI" panose="020B0502040204020203" pitchFamily="34" charset="0"/>
              </a:rPr>
              <a:t>Ground lease provides permanent affordability in contrast to expiring LURA</a:t>
            </a:r>
          </a:p>
          <a:p>
            <a:pPr>
              <a:buClr>
                <a:schemeClr val="tx1"/>
              </a:buClr>
            </a:pPr>
            <a:r>
              <a:rPr lang="en-US" sz="3200" dirty="0">
                <a:latin typeface="Segoe UI" panose="020B0502040204020203" pitchFamily="34" charset="0"/>
                <a:cs typeface="Segoe UI" panose="020B0502040204020203" pitchFamily="34" charset="0"/>
              </a:rPr>
              <a:t>CLT can provide compliance monitoring function for income eligibility of tenants and unit set-aside requirements</a:t>
            </a:r>
          </a:p>
        </p:txBody>
      </p:sp>
      <p:cxnSp>
        <p:nvCxnSpPr>
          <p:cNvPr id="5" name="Straight Connector 4">
            <a:extLst>
              <a:ext uri="{FF2B5EF4-FFF2-40B4-BE49-F238E27FC236}">
                <a16:creationId xmlns:a16="http://schemas.microsoft.com/office/drawing/2014/main" id="{A40EAD5B-3F20-46D3-ACF6-8A8301DCA9CA}"/>
              </a:ext>
            </a:extLst>
          </p:cNvPr>
          <p:cNvCxnSpPr>
            <a:cxnSpLocks/>
          </p:cNvCxnSpPr>
          <p:nvPr/>
        </p:nvCxnSpPr>
        <p:spPr>
          <a:xfrm>
            <a:off x="505052" y="1295396"/>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697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2259-39D6-41EE-8D1C-9AE859F7D4EA}"/>
              </a:ext>
            </a:extLst>
          </p:cNvPr>
          <p:cNvSpPr>
            <a:spLocks noGrp="1"/>
          </p:cNvSpPr>
          <p:nvPr>
            <p:ph type="title"/>
          </p:nvPr>
        </p:nvSpPr>
        <p:spPr>
          <a:xfrm>
            <a:off x="432351" y="11250"/>
            <a:ext cx="11353800" cy="1325563"/>
          </a:xfrm>
        </p:spPr>
        <p:txBody>
          <a:bodyPr>
            <a:normAutofit/>
          </a:bodyPr>
          <a:lstStyle/>
          <a:p>
            <a:r>
              <a:rPr lang="en-US" b="1" dirty="0">
                <a:solidFill>
                  <a:srgbClr val="006666"/>
                </a:solidFill>
                <a:latin typeface="Segoe UI" panose="020B0502040204020203" pitchFamily="34" charset="0"/>
                <a:cs typeface="Segoe UI" panose="020B0502040204020203" pitchFamily="34" charset="0"/>
              </a:rPr>
              <a:t>How does CLT work for homeownership?</a:t>
            </a:r>
            <a:endParaRPr lang="en-US" dirty="0">
              <a:solidFill>
                <a:srgbClr val="006666"/>
              </a:solidFill>
              <a:latin typeface="Segoe UI" panose="020B0502040204020203" pitchFamily="34" charset="0"/>
              <a:cs typeface="Segoe UI" panose="020B0502040204020203" pitchFamily="34" charset="0"/>
            </a:endParaRPr>
          </a:p>
        </p:txBody>
      </p:sp>
      <p:pic>
        <p:nvPicPr>
          <p:cNvPr id="9" name="Content Placeholder 8" descr="Infographic describing community land trust homeownership">
            <a:extLst>
              <a:ext uri="{FF2B5EF4-FFF2-40B4-BE49-F238E27FC236}">
                <a16:creationId xmlns:a16="http://schemas.microsoft.com/office/drawing/2014/main" id="{3A202C19-EA16-4C18-B85E-A9D5F7904345}"/>
              </a:ext>
            </a:extLst>
          </p:cNvPr>
          <p:cNvPicPr>
            <a:picLocks noGrp="1" noChangeAspect="1"/>
          </p:cNvPicPr>
          <p:nvPr>
            <p:ph idx="1"/>
          </p:nvPr>
        </p:nvPicPr>
        <p:blipFill rotWithShape="1">
          <a:blip r:embed="rId3"/>
          <a:srcRect l="42267" t="38686" r="19463" b="16133"/>
          <a:stretch/>
        </p:blipFill>
        <p:spPr>
          <a:xfrm>
            <a:off x="419100" y="1502362"/>
            <a:ext cx="5690151" cy="45809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Infographic describing resale process for CLT homeownership">
            <a:extLst>
              <a:ext uri="{FF2B5EF4-FFF2-40B4-BE49-F238E27FC236}">
                <a16:creationId xmlns:a16="http://schemas.microsoft.com/office/drawing/2014/main" id="{EACC883C-7A68-43D5-8EE0-3BBD5676DE41}"/>
              </a:ext>
            </a:extLst>
          </p:cNvPr>
          <p:cNvPicPr>
            <a:picLocks noChangeAspect="1"/>
          </p:cNvPicPr>
          <p:nvPr/>
        </p:nvPicPr>
        <p:blipFill rotWithShape="1">
          <a:blip r:embed="rId4"/>
          <a:srcRect l="39938" t="33203" r="20969" b="27333"/>
          <a:stretch/>
        </p:blipFill>
        <p:spPr>
          <a:xfrm>
            <a:off x="6399142" y="1502362"/>
            <a:ext cx="5663650" cy="4580902"/>
          </a:xfrm>
          <a:prstGeom prst="rect">
            <a:avLst/>
          </a:prstGeom>
          <a:ln>
            <a:noFill/>
          </a:ln>
        </p:spPr>
      </p:pic>
      <p:sp>
        <p:nvSpPr>
          <p:cNvPr id="16" name="Arrow: Curved Down 15" descr="Arrow connecting the two infographics and the process of CLT homeownership, and how it preserves affordability">
            <a:extLst>
              <a:ext uri="{FF2B5EF4-FFF2-40B4-BE49-F238E27FC236}">
                <a16:creationId xmlns:a16="http://schemas.microsoft.com/office/drawing/2014/main" id="{E62DF706-F69C-404F-949A-00A7025DF051}"/>
              </a:ext>
            </a:extLst>
          </p:cNvPr>
          <p:cNvSpPr/>
          <p:nvPr/>
        </p:nvSpPr>
        <p:spPr>
          <a:xfrm>
            <a:off x="5717484" y="1391996"/>
            <a:ext cx="2286000" cy="89452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2BB8FB4-E027-8E2D-F15F-0F866846BEEE}"/>
              </a:ext>
              <a:ext uri="{C183D7F6-B498-43B3-948B-1728B52AA6E4}">
                <adec:decorative xmlns:adec="http://schemas.microsoft.com/office/drawing/2017/decorative" val="1"/>
              </a:ext>
            </a:extLst>
          </p:cNvPr>
          <p:cNvCxnSpPr>
            <a:cxnSpLocks/>
          </p:cNvCxnSpPr>
          <p:nvPr/>
        </p:nvCxnSpPr>
        <p:spPr>
          <a:xfrm>
            <a:off x="505052" y="1187537"/>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87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52DE-D3F6-92A0-7253-FA50D0B83E99}"/>
              </a:ext>
            </a:extLst>
          </p:cNvPr>
          <p:cNvSpPr>
            <a:spLocks noGrp="1"/>
          </p:cNvSpPr>
          <p:nvPr>
            <p:ph type="title"/>
          </p:nvPr>
        </p:nvSpPr>
        <p:spPr>
          <a:xfrm>
            <a:off x="838200" y="-26685"/>
            <a:ext cx="10515600" cy="1325563"/>
          </a:xfrm>
        </p:spPr>
        <p:txBody>
          <a:bodyPr/>
          <a:lstStyle/>
          <a:p>
            <a:r>
              <a:rPr lang="en-US" b="1" dirty="0">
                <a:solidFill>
                  <a:srgbClr val="006666"/>
                </a:solidFill>
                <a:latin typeface="Segoe UI" panose="020B0502040204020203" pitchFamily="34" charset="0"/>
                <a:cs typeface="Segoe UI" panose="020B0502040204020203" pitchFamily="34" charset="0"/>
              </a:rPr>
              <a:t>What about wealth building?</a:t>
            </a:r>
          </a:p>
        </p:txBody>
      </p:sp>
      <p:sp>
        <p:nvSpPr>
          <p:cNvPr id="3" name="Content Placeholder 2">
            <a:extLst>
              <a:ext uri="{FF2B5EF4-FFF2-40B4-BE49-F238E27FC236}">
                <a16:creationId xmlns:a16="http://schemas.microsoft.com/office/drawing/2014/main" id="{BF43A358-9586-48CA-4A09-EA2FE512AB4A}"/>
              </a:ext>
            </a:extLst>
          </p:cNvPr>
          <p:cNvSpPr>
            <a:spLocks noGrp="1"/>
          </p:cNvSpPr>
          <p:nvPr>
            <p:ph idx="1"/>
          </p:nvPr>
        </p:nvSpPr>
        <p:spPr>
          <a:xfrm>
            <a:off x="838200" y="1343828"/>
            <a:ext cx="5257800" cy="4351338"/>
          </a:xfrm>
        </p:spPr>
        <p:txBody>
          <a:bodyPr/>
          <a:lstStyle/>
          <a:p>
            <a:r>
              <a:rPr lang="en-US" dirty="0">
                <a:latin typeface="Segoe UI" panose="020B0502040204020203" pitchFamily="34" charset="0"/>
                <a:cs typeface="Segoe UI" panose="020B0502040204020203" pitchFamily="34" charset="0"/>
              </a:rPr>
              <a:t>Financial stability</a:t>
            </a:r>
          </a:p>
          <a:p>
            <a:r>
              <a:rPr lang="en-US" dirty="0">
                <a:latin typeface="Segoe UI" panose="020B0502040204020203" pitchFamily="34" charset="0"/>
                <a:cs typeface="Segoe UI" panose="020B0502040204020203" pitchFamily="34" charset="0"/>
              </a:rPr>
              <a:t>Ability to move up</a:t>
            </a:r>
          </a:p>
          <a:p>
            <a:r>
              <a:rPr lang="en-US" dirty="0">
                <a:latin typeface="Segoe UI" panose="020B0502040204020203" pitchFamily="34" charset="0"/>
                <a:cs typeface="Segoe UI" panose="020B0502040204020203" pitchFamily="34" charset="0"/>
              </a:rPr>
              <a:t>Tapping into home equity for…</a:t>
            </a:r>
          </a:p>
          <a:p>
            <a:r>
              <a:rPr lang="en-US" dirty="0">
                <a:latin typeface="Segoe UI" panose="020B0502040204020203" pitchFamily="34" charset="0"/>
                <a:cs typeface="Segoe UI" panose="020B0502040204020203" pitchFamily="34" charset="0"/>
              </a:rPr>
              <a:t>Ability to pass onto children or other heirs</a:t>
            </a:r>
          </a:p>
          <a:p>
            <a:endParaRPr lang="en-US" dirty="0"/>
          </a:p>
        </p:txBody>
      </p:sp>
      <p:cxnSp>
        <p:nvCxnSpPr>
          <p:cNvPr id="4" name="Straight Connector 3">
            <a:extLst>
              <a:ext uri="{FF2B5EF4-FFF2-40B4-BE49-F238E27FC236}">
                <a16:creationId xmlns:a16="http://schemas.microsoft.com/office/drawing/2014/main" id="{C2F83EAF-63D2-0754-00B1-9E36B8A65C0C}"/>
              </a:ext>
              <a:ext uri="{C183D7F6-B498-43B3-948B-1728B52AA6E4}">
                <adec:decorative xmlns:adec="http://schemas.microsoft.com/office/drawing/2017/decorative" val="1"/>
              </a:ext>
            </a:extLst>
          </p:cNvPr>
          <p:cNvCxnSpPr>
            <a:cxnSpLocks/>
          </p:cNvCxnSpPr>
          <p:nvPr/>
        </p:nvCxnSpPr>
        <p:spPr>
          <a:xfrm>
            <a:off x="505052" y="1021274"/>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a:extLst>
              <a:ext uri="{FF2B5EF4-FFF2-40B4-BE49-F238E27FC236}">
                <a16:creationId xmlns:a16="http://schemas.microsoft.com/office/drawing/2014/main" id="{AFA11F55-CC62-29A1-147E-7977F0431398}"/>
              </a:ext>
            </a:extLst>
          </p:cNvPr>
          <p:cNvPicPr>
            <a:picLocks noChangeAspect="1"/>
          </p:cNvPicPr>
          <p:nvPr/>
        </p:nvPicPr>
        <p:blipFill rotWithShape="1">
          <a:blip r:embed="rId2"/>
          <a:srcRect t="9131" b="1382"/>
          <a:stretch/>
        </p:blipFill>
        <p:spPr>
          <a:xfrm>
            <a:off x="6761018" y="1190120"/>
            <a:ext cx="5120358" cy="4549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683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5DFC-21E7-44EA-805D-C8205B8B5799}"/>
              </a:ext>
            </a:extLst>
          </p:cNvPr>
          <p:cNvSpPr>
            <a:spLocks noGrp="1"/>
          </p:cNvSpPr>
          <p:nvPr>
            <p:ph type="title"/>
          </p:nvPr>
        </p:nvSpPr>
        <p:spPr>
          <a:xfrm>
            <a:off x="247488" y="455719"/>
            <a:ext cx="11876146" cy="1325563"/>
          </a:xfrm>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CLT v. Rental Example: Hannibal Square, 2019</a:t>
            </a:r>
          </a:p>
        </p:txBody>
      </p:sp>
      <p:graphicFrame>
        <p:nvGraphicFramePr>
          <p:cNvPr id="4" name="Table 3">
            <a:extLst>
              <a:ext uri="{FF2B5EF4-FFF2-40B4-BE49-F238E27FC236}">
                <a16:creationId xmlns:a16="http://schemas.microsoft.com/office/drawing/2014/main" id="{18289EF0-A55F-4C66-94FA-D158FF764577}"/>
              </a:ext>
            </a:extLst>
          </p:cNvPr>
          <p:cNvGraphicFramePr>
            <a:graphicFrameLocks noGrp="1"/>
          </p:cNvGraphicFramePr>
          <p:nvPr>
            <p:extLst>
              <p:ext uri="{D42A27DB-BD31-4B8C-83A1-F6EECF244321}">
                <p14:modId xmlns:p14="http://schemas.microsoft.com/office/powerpoint/2010/main" val="2183256963"/>
              </p:ext>
            </p:extLst>
          </p:nvPr>
        </p:nvGraphicFramePr>
        <p:xfrm>
          <a:off x="315854" y="1588629"/>
          <a:ext cx="7081335" cy="3933819"/>
        </p:xfrm>
        <a:graphic>
          <a:graphicData uri="http://schemas.openxmlformats.org/drawingml/2006/table">
            <a:tbl>
              <a:tblPr/>
              <a:tblGrid>
                <a:gridCol w="3368199">
                  <a:extLst>
                    <a:ext uri="{9D8B030D-6E8A-4147-A177-3AD203B41FA5}">
                      <a16:colId xmlns:a16="http://schemas.microsoft.com/office/drawing/2014/main" val="3763766402"/>
                    </a:ext>
                  </a:extLst>
                </a:gridCol>
                <a:gridCol w="1887003">
                  <a:extLst>
                    <a:ext uri="{9D8B030D-6E8A-4147-A177-3AD203B41FA5}">
                      <a16:colId xmlns:a16="http://schemas.microsoft.com/office/drawing/2014/main" val="3963843884"/>
                    </a:ext>
                  </a:extLst>
                </a:gridCol>
                <a:gridCol w="1826133">
                  <a:extLst>
                    <a:ext uri="{9D8B030D-6E8A-4147-A177-3AD203B41FA5}">
                      <a16:colId xmlns:a16="http://schemas.microsoft.com/office/drawing/2014/main" val="1850490020"/>
                    </a:ext>
                  </a:extLst>
                </a:gridCol>
              </a:tblGrid>
              <a:tr h="296892">
                <a:tc>
                  <a:txBody>
                    <a:bodyPr/>
                    <a:lstStyle/>
                    <a:p>
                      <a:pPr algn="l" fontAlgn="b"/>
                      <a:endParaRPr lang="en-US" sz="1400" b="0" i="0" u="none" strike="noStrike" dirty="0">
                        <a:solidFill>
                          <a:srgbClr val="000000"/>
                        </a:solidFill>
                        <a:effectLst/>
                        <a:latin typeface="Segoe UI" panose="020B0502040204020203" pitchFamily="34" charset="0"/>
                        <a:cs typeface="Segoe UI" panose="020B0502040204020203" pitchFamily="34" charset="0"/>
                      </a:endParaRPr>
                    </a:p>
                  </a:txBody>
                  <a:tcPr marL="6746" marR="6746" marT="6746" marB="0" anchor="b">
                    <a:lnL>
                      <a:noFill/>
                    </a:lnL>
                    <a:lnR>
                      <a:noFill/>
                    </a:lnR>
                    <a:lnT>
                      <a:noFill/>
                    </a:lnT>
                    <a:lnB>
                      <a:noFill/>
                    </a:lnB>
                  </a:tcPr>
                </a:tc>
                <a:tc>
                  <a:txBody>
                    <a:bodyPr/>
                    <a:lstStyle/>
                    <a:p>
                      <a:pPr algn="r" fontAlgn="b"/>
                      <a:r>
                        <a:rPr lang="en-US" sz="1400" b="1" i="0" u="none" strike="noStrike" dirty="0">
                          <a:solidFill>
                            <a:srgbClr val="000000"/>
                          </a:solidFill>
                          <a:effectLst/>
                          <a:latin typeface="Segoe UI" panose="020B0502040204020203" pitchFamily="34" charset="0"/>
                          <a:cs typeface="Segoe UI" panose="020B0502040204020203" pitchFamily="34" charset="0"/>
                        </a:rPr>
                        <a:t>CLT Homebuyer</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Apartment Renter</a:t>
                      </a:r>
                    </a:p>
                  </a:txBody>
                  <a:tcPr marL="6746" marR="6746" marT="6746" marB="0" anchor="b">
                    <a:lnL>
                      <a:noFill/>
                    </a:lnL>
                    <a:lnR>
                      <a:noFill/>
                    </a:lnR>
                    <a:lnT>
                      <a:noFill/>
                    </a:lnT>
                    <a:lnB>
                      <a:noFill/>
                    </a:lnB>
                  </a:tcPr>
                </a:tc>
                <a:extLst>
                  <a:ext uri="{0D108BD9-81ED-4DB2-BD59-A6C34878D82A}">
                    <a16:rowId xmlns:a16="http://schemas.microsoft.com/office/drawing/2014/main" val="3911958220"/>
                  </a:ext>
                </a:extLst>
              </a:tr>
              <a:tr h="296892">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Housing Size</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3BR/2BA</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2BR/2BA</a:t>
                      </a:r>
                    </a:p>
                  </a:txBody>
                  <a:tcPr marL="6746" marR="6746" marT="6746" marB="0" anchor="b">
                    <a:lnL>
                      <a:noFill/>
                    </a:lnL>
                    <a:lnR>
                      <a:noFill/>
                    </a:lnR>
                    <a:lnT>
                      <a:noFill/>
                    </a:lnT>
                    <a:lnB>
                      <a:noFill/>
                    </a:lnB>
                  </a:tcPr>
                </a:tc>
                <a:extLst>
                  <a:ext uri="{0D108BD9-81ED-4DB2-BD59-A6C34878D82A}">
                    <a16:rowId xmlns:a16="http://schemas.microsoft.com/office/drawing/2014/main" val="28301522"/>
                  </a:ext>
                </a:extLst>
              </a:tr>
              <a:tr h="296892">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Home Price</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$145,000 </a:t>
                      </a:r>
                    </a:p>
                  </a:txBody>
                  <a:tcPr marL="6746" marR="6746" marT="6746" marB="0" anchor="b">
                    <a:lnL>
                      <a:noFill/>
                    </a:lnL>
                    <a:lnR>
                      <a:noFill/>
                    </a:lnR>
                    <a:lnT>
                      <a:noFill/>
                    </a:lnT>
                    <a:lnB>
                      <a:noFill/>
                    </a:lnB>
                  </a:tcPr>
                </a:tc>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a:t>
                      </a:r>
                    </a:p>
                  </a:txBody>
                  <a:tcPr marL="6746" marR="6746" marT="6746" marB="0" anchor="b">
                    <a:lnL>
                      <a:noFill/>
                    </a:lnL>
                    <a:lnR>
                      <a:noFill/>
                    </a:lnR>
                    <a:lnT>
                      <a:noFill/>
                    </a:lnT>
                    <a:lnB>
                      <a:noFill/>
                    </a:lnB>
                  </a:tcPr>
                </a:tc>
                <a:extLst>
                  <a:ext uri="{0D108BD9-81ED-4DB2-BD59-A6C34878D82A}">
                    <a16:rowId xmlns:a16="http://schemas.microsoft.com/office/drawing/2014/main" val="228486371"/>
                  </a:ext>
                </a:extLst>
              </a:tr>
              <a:tr h="296892">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Deposit/Down Pmt—Out of Pocket</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$5,000 </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$4,200 </a:t>
                      </a:r>
                    </a:p>
                  </a:txBody>
                  <a:tcPr marL="6746" marR="6746" marT="6746" marB="0" anchor="b">
                    <a:lnL>
                      <a:noFill/>
                    </a:lnL>
                    <a:lnR>
                      <a:noFill/>
                    </a:lnR>
                    <a:lnT>
                      <a:noFill/>
                    </a:lnT>
                    <a:lnB>
                      <a:noFill/>
                    </a:lnB>
                  </a:tcPr>
                </a:tc>
                <a:extLst>
                  <a:ext uri="{0D108BD9-81ED-4DB2-BD59-A6C34878D82A}">
                    <a16:rowId xmlns:a16="http://schemas.microsoft.com/office/drawing/2014/main" val="1084703647"/>
                  </a:ext>
                </a:extLst>
              </a:tr>
              <a:tr h="371115">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Monthly Payment</a:t>
                      </a:r>
                    </a:p>
                  </a:txBody>
                  <a:tcPr marL="6746" marR="6746" marT="6746" marB="0" anchor="b">
                    <a:lnL>
                      <a:noFill/>
                    </a:lnL>
                    <a:lnR>
                      <a:noFill/>
                    </a:lnR>
                    <a:lnT>
                      <a:noFill/>
                    </a:lnT>
                    <a:lnB>
                      <a:noFill/>
                    </a:lnB>
                    <a:solidFill>
                      <a:srgbClr val="FFD966"/>
                    </a:solidFill>
                  </a:tcPr>
                </a:tc>
                <a:tc>
                  <a:txBody>
                    <a:bodyPr/>
                    <a:lstStyle/>
                    <a:p>
                      <a:pPr algn="r" fontAlgn="b"/>
                      <a:r>
                        <a:rPr lang="en-US" sz="2000" b="1" i="0" u="none" strike="noStrike" dirty="0">
                          <a:solidFill>
                            <a:srgbClr val="000000"/>
                          </a:solidFill>
                          <a:effectLst/>
                          <a:latin typeface="Segoe UI" panose="020B0502040204020203" pitchFamily="34" charset="0"/>
                          <a:cs typeface="Segoe UI" panose="020B0502040204020203" pitchFamily="34" charset="0"/>
                        </a:rPr>
                        <a:t>$902 </a:t>
                      </a:r>
                    </a:p>
                  </a:txBody>
                  <a:tcPr marL="6746" marR="6746" marT="6746" marB="0" anchor="b">
                    <a:lnL>
                      <a:noFill/>
                    </a:lnL>
                    <a:lnR>
                      <a:noFill/>
                    </a:lnR>
                    <a:lnT>
                      <a:noFill/>
                    </a:lnT>
                    <a:lnB>
                      <a:noFill/>
                    </a:lnB>
                    <a:solidFill>
                      <a:srgbClr val="FFD966"/>
                    </a:solidFill>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$1,400 </a:t>
                      </a:r>
                    </a:p>
                  </a:txBody>
                  <a:tcPr marL="6746" marR="6746" marT="6746" marB="0" anchor="b">
                    <a:lnL>
                      <a:noFill/>
                    </a:lnL>
                    <a:lnR>
                      <a:noFill/>
                    </a:lnR>
                    <a:lnT>
                      <a:noFill/>
                    </a:lnT>
                    <a:lnB>
                      <a:noFill/>
                    </a:lnB>
                    <a:solidFill>
                      <a:srgbClr val="FFD966"/>
                    </a:solidFill>
                  </a:tcPr>
                </a:tc>
                <a:extLst>
                  <a:ext uri="{0D108BD9-81ED-4DB2-BD59-A6C34878D82A}">
                    <a16:rowId xmlns:a16="http://schemas.microsoft.com/office/drawing/2014/main" val="1316067053"/>
                  </a:ext>
                </a:extLst>
              </a:tr>
              <a:tr h="296892">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Total Paid (Mortgage/Rent) in 10 yrs</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$108,240 </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$168,000 </a:t>
                      </a:r>
                    </a:p>
                  </a:txBody>
                  <a:tcPr marL="6746" marR="6746" marT="6746" marB="0" anchor="b">
                    <a:lnL>
                      <a:noFill/>
                    </a:lnL>
                    <a:lnR>
                      <a:noFill/>
                    </a:lnR>
                    <a:lnT>
                      <a:noFill/>
                    </a:lnT>
                    <a:lnB>
                      <a:noFill/>
                    </a:lnB>
                  </a:tcPr>
                </a:tc>
                <a:extLst>
                  <a:ext uri="{0D108BD9-81ED-4DB2-BD59-A6C34878D82A}">
                    <a16:rowId xmlns:a16="http://schemas.microsoft.com/office/drawing/2014/main" val="792926066"/>
                  </a:ext>
                </a:extLst>
              </a:tr>
              <a:tr h="296892">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Property Value After 10 Years</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$253,495 </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0</a:t>
                      </a:r>
                    </a:p>
                  </a:txBody>
                  <a:tcPr marL="6746" marR="6746" marT="6746" marB="0" anchor="b">
                    <a:lnL>
                      <a:noFill/>
                    </a:lnL>
                    <a:lnR>
                      <a:noFill/>
                    </a:lnR>
                    <a:lnT>
                      <a:noFill/>
                    </a:lnT>
                    <a:lnB>
                      <a:noFill/>
                    </a:lnB>
                  </a:tcPr>
                </a:tc>
                <a:extLst>
                  <a:ext uri="{0D108BD9-81ED-4DB2-BD59-A6C34878D82A}">
                    <a16:rowId xmlns:a16="http://schemas.microsoft.com/office/drawing/2014/main" val="221795272"/>
                  </a:ext>
                </a:extLst>
              </a:tr>
              <a:tr h="296892">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 </a:t>
                      </a:r>
                    </a:p>
                  </a:txBody>
                  <a:tcPr marL="6746" marR="6746" marT="6746" marB="0" anchor="b">
                    <a:lnL>
                      <a:noFill/>
                    </a:lnL>
                    <a:lnR>
                      <a:noFill/>
                    </a:lnR>
                    <a:lnT>
                      <a:noFill/>
                    </a:lnT>
                    <a:lnB>
                      <a:noFill/>
                    </a:lnB>
                    <a:solidFill>
                      <a:srgbClr val="F2F2F2"/>
                    </a:solidFill>
                  </a:tcPr>
                </a:tc>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 </a:t>
                      </a:r>
                    </a:p>
                  </a:txBody>
                  <a:tcPr marL="6746" marR="6746" marT="6746" marB="0" anchor="b">
                    <a:lnL>
                      <a:noFill/>
                    </a:lnL>
                    <a:lnR>
                      <a:noFill/>
                    </a:lnR>
                    <a:lnT>
                      <a:noFill/>
                    </a:lnT>
                    <a:lnB>
                      <a:noFill/>
                    </a:lnB>
                    <a:solidFill>
                      <a:srgbClr val="F2F2F2"/>
                    </a:solidFill>
                  </a:tcPr>
                </a:tc>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 </a:t>
                      </a:r>
                    </a:p>
                  </a:txBody>
                  <a:tcPr marL="6746" marR="6746" marT="6746" marB="0" anchor="b">
                    <a:lnL>
                      <a:noFill/>
                    </a:lnL>
                    <a:lnR>
                      <a:noFill/>
                    </a:lnR>
                    <a:lnT>
                      <a:noFill/>
                    </a:lnT>
                    <a:lnB>
                      <a:noFill/>
                    </a:lnB>
                    <a:solidFill>
                      <a:srgbClr val="F2F2F2"/>
                    </a:solidFill>
                  </a:tcPr>
                </a:tc>
                <a:extLst>
                  <a:ext uri="{0D108BD9-81ED-4DB2-BD59-A6C34878D82A}">
                    <a16:rowId xmlns:a16="http://schemas.microsoft.com/office/drawing/2014/main" val="2333184902"/>
                  </a:ext>
                </a:extLst>
              </a:tr>
              <a:tr h="296892">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Payout After 10 Years</a:t>
                      </a:r>
                    </a:p>
                  </a:txBody>
                  <a:tcPr marL="6746" marR="6746" marT="6746"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Segoe UI" panose="020B0502040204020203" pitchFamily="34" charset="0"/>
                        <a:cs typeface="Segoe UI" panose="020B0502040204020203" pitchFamily="34" charset="0"/>
                      </a:endParaRPr>
                    </a:p>
                  </a:txBody>
                  <a:tcPr marL="6746" marR="6746" marT="6746"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Segoe UI" panose="020B0502040204020203" pitchFamily="34" charset="0"/>
                        <a:cs typeface="Segoe UI" panose="020B0502040204020203" pitchFamily="34" charset="0"/>
                      </a:endParaRPr>
                    </a:p>
                  </a:txBody>
                  <a:tcPr marL="6746" marR="6746" marT="6746" marB="0" anchor="b">
                    <a:lnL>
                      <a:noFill/>
                    </a:lnL>
                    <a:lnR>
                      <a:noFill/>
                    </a:lnR>
                    <a:lnT>
                      <a:noFill/>
                    </a:lnT>
                    <a:lnB>
                      <a:noFill/>
                    </a:lnB>
                  </a:tcPr>
                </a:tc>
                <a:extLst>
                  <a:ext uri="{0D108BD9-81ED-4DB2-BD59-A6C34878D82A}">
                    <a16:rowId xmlns:a16="http://schemas.microsoft.com/office/drawing/2014/main" val="1022396051"/>
                  </a:ext>
                </a:extLst>
              </a:tr>
              <a:tr h="296892">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Mortgage Equity</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$22,795</a:t>
                      </a:r>
                    </a:p>
                  </a:txBody>
                  <a:tcPr marL="6746" marR="6746" marT="6746"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Segoe UI" panose="020B0502040204020203" pitchFamily="34" charset="0"/>
                        <a:cs typeface="Segoe UI" panose="020B0502040204020203" pitchFamily="34" charset="0"/>
                      </a:endParaRPr>
                    </a:p>
                  </a:txBody>
                  <a:tcPr marL="6746" marR="6746" marT="6746" marB="0" anchor="b">
                    <a:lnL>
                      <a:noFill/>
                    </a:lnL>
                    <a:lnR>
                      <a:noFill/>
                    </a:lnR>
                    <a:lnT>
                      <a:noFill/>
                    </a:lnT>
                    <a:lnB>
                      <a:noFill/>
                    </a:lnB>
                  </a:tcPr>
                </a:tc>
                <a:extLst>
                  <a:ext uri="{0D108BD9-81ED-4DB2-BD59-A6C34878D82A}">
                    <a16:rowId xmlns:a16="http://schemas.microsoft.com/office/drawing/2014/main" val="1633403317"/>
                  </a:ext>
                </a:extLst>
              </a:tr>
              <a:tr h="296892">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Equity from Appreciation</a:t>
                      </a:r>
                    </a:p>
                  </a:txBody>
                  <a:tcPr marL="6746" marR="6746" marT="6746" marB="0" anchor="b">
                    <a:lnL>
                      <a:noFill/>
                    </a:lnL>
                    <a:lnR>
                      <a:noFill/>
                    </a:lnR>
                    <a:lnT>
                      <a:noFill/>
                    </a:lnT>
                    <a:lnB>
                      <a:noFill/>
                    </a:lnB>
                  </a:tcPr>
                </a:tc>
                <a:tc>
                  <a:txBody>
                    <a:bodyPr/>
                    <a:lstStyle/>
                    <a:p>
                      <a:pPr algn="r" fontAlgn="b"/>
                      <a:r>
                        <a:rPr lang="en-US" sz="1400" b="0" i="0" u="sng" strike="noStrike" dirty="0">
                          <a:solidFill>
                            <a:srgbClr val="000000"/>
                          </a:solidFill>
                          <a:effectLst/>
                          <a:latin typeface="Segoe UI" panose="020B0502040204020203" pitchFamily="34" charset="0"/>
                          <a:cs typeface="Segoe UI" panose="020B0502040204020203" pitchFamily="34" charset="0"/>
                        </a:rPr>
                        <a:t>$27,124</a:t>
                      </a:r>
                    </a:p>
                  </a:txBody>
                  <a:tcPr marL="6746" marR="6746" marT="6746" marB="0" anchor="b">
                    <a:lnL>
                      <a:noFill/>
                    </a:lnL>
                    <a:lnR>
                      <a:noFill/>
                    </a:lnR>
                    <a:lnT>
                      <a:noFill/>
                    </a:lnT>
                    <a:lnB>
                      <a:noFill/>
                    </a:lnB>
                  </a:tcPr>
                </a:tc>
                <a:tc>
                  <a:txBody>
                    <a:bodyPr/>
                    <a:lstStyle/>
                    <a:p>
                      <a:pPr algn="l" fontAlgn="b"/>
                      <a:r>
                        <a:rPr lang="en-US" sz="1400" b="0" i="0" u="none" strike="noStrike" dirty="0">
                          <a:solidFill>
                            <a:srgbClr val="000000"/>
                          </a:solidFill>
                          <a:effectLst/>
                          <a:latin typeface="Segoe UI" panose="020B0502040204020203" pitchFamily="34" charset="0"/>
                          <a:cs typeface="Segoe UI" panose="020B0502040204020203" pitchFamily="34" charset="0"/>
                        </a:rPr>
                        <a:t> </a:t>
                      </a:r>
                    </a:p>
                  </a:txBody>
                  <a:tcPr marL="6746" marR="6746" marT="6746"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925824"/>
                  </a:ext>
                </a:extLst>
              </a:tr>
              <a:tr h="296892">
                <a:tc>
                  <a:txBody>
                    <a:bodyPr/>
                    <a:lstStyle/>
                    <a:p>
                      <a:pPr algn="l" fontAlgn="b"/>
                      <a:endParaRPr lang="en-US" sz="1400" b="0" i="0" u="none" strike="noStrike" dirty="0">
                        <a:solidFill>
                          <a:srgbClr val="000000"/>
                        </a:solidFill>
                        <a:effectLst/>
                        <a:latin typeface="Garamond" panose="02020404030301010803" pitchFamily="18" charset="0"/>
                      </a:endParaRP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$49,919</a:t>
                      </a:r>
                    </a:p>
                  </a:txBody>
                  <a:tcPr marL="6746" marR="6746" marT="6746" marB="0" anchor="b">
                    <a:lnL>
                      <a:noFill/>
                    </a:lnL>
                    <a:lnR>
                      <a:noFill/>
                    </a:lnR>
                    <a:lnT>
                      <a:noFill/>
                    </a:lnT>
                    <a:lnB>
                      <a:noFill/>
                    </a:lnB>
                  </a:tcPr>
                </a:tc>
                <a:tc>
                  <a:txBody>
                    <a:bodyPr/>
                    <a:lstStyle/>
                    <a:p>
                      <a:pPr algn="r" fontAlgn="b"/>
                      <a:r>
                        <a:rPr lang="en-US" sz="1400" b="0" i="0" u="none" strike="noStrike" dirty="0">
                          <a:solidFill>
                            <a:srgbClr val="000000"/>
                          </a:solidFill>
                          <a:effectLst/>
                          <a:latin typeface="Segoe UI" panose="020B0502040204020203" pitchFamily="34" charset="0"/>
                          <a:cs typeface="Segoe UI" panose="020B0502040204020203" pitchFamily="34" charset="0"/>
                        </a:rPr>
                        <a:t>$1,400</a:t>
                      </a:r>
                    </a:p>
                  </a:txBody>
                  <a:tcPr marL="6746" marR="6746" marT="6746"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28215972"/>
                  </a:ext>
                </a:extLst>
              </a:tr>
              <a:tr h="296892">
                <a:tc>
                  <a:txBody>
                    <a:bodyPr/>
                    <a:lstStyle/>
                    <a:p>
                      <a:pPr algn="l" fontAlgn="b"/>
                      <a:endParaRPr lang="en-US" sz="1000" b="0" i="0" u="none" strike="noStrike" dirty="0">
                        <a:solidFill>
                          <a:srgbClr val="000000"/>
                        </a:solidFill>
                        <a:effectLst/>
                        <a:latin typeface="Calibri" panose="020F0502020204030204" pitchFamily="34" charset="0"/>
                      </a:endParaRPr>
                    </a:p>
                  </a:txBody>
                  <a:tcPr marL="6746" marR="6746" marT="6746"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746" marR="6746" marT="6746"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746" marR="6746" marT="6746" marB="0" anchor="b">
                    <a:lnL>
                      <a:noFill/>
                    </a:lnL>
                    <a:lnR>
                      <a:noFill/>
                    </a:lnR>
                    <a:lnT>
                      <a:noFill/>
                    </a:lnT>
                    <a:lnB>
                      <a:noFill/>
                    </a:lnB>
                  </a:tcPr>
                </a:tc>
                <a:extLst>
                  <a:ext uri="{0D108BD9-81ED-4DB2-BD59-A6C34878D82A}">
                    <a16:rowId xmlns:a16="http://schemas.microsoft.com/office/drawing/2014/main" val="1689185882"/>
                  </a:ext>
                </a:extLst>
              </a:tr>
            </a:tbl>
          </a:graphicData>
        </a:graphic>
      </p:graphicFrame>
      <p:sp>
        <p:nvSpPr>
          <p:cNvPr id="6" name="TextBox 5">
            <a:extLst>
              <a:ext uri="{FF2B5EF4-FFF2-40B4-BE49-F238E27FC236}">
                <a16:creationId xmlns:a16="http://schemas.microsoft.com/office/drawing/2014/main" id="{98325D8C-E0AC-4BA5-8D43-57716FD4E22C}"/>
              </a:ext>
            </a:extLst>
          </p:cNvPr>
          <p:cNvSpPr txBox="1"/>
          <p:nvPr/>
        </p:nvSpPr>
        <p:spPr>
          <a:xfrm>
            <a:off x="1627797" y="5416119"/>
            <a:ext cx="5257800" cy="461665"/>
          </a:xfrm>
          <a:prstGeom prst="rect">
            <a:avLst/>
          </a:prstGeom>
          <a:noFill/>
        </p:spPr>
        <p:txBody>
          <a:bodyPr wrap="square" rtlCol="0">
            <a:spAutoFit/>
          </a:bodyPr>
          <a:lstStyle/>
          <a:p>
            <a:r>
              <a:rPr lang="en-US" sz="1200" u="sng" dirty="0">
                <a:latin typeface="Segoe UI" panose="020B0502040204020203" pitchFamily="34" charset="0"/>
                <a:cs typeface="Segoe UI" panose="020B0502040204020203" pitchFamily="34" charset="0"/>
              </a:rPr>
              <a:t>Source</a:t>
            </a:r>
            <a:r>
              <a:rPr lang="en-US" sz="1200" dirty="0">
                <a:latin typeface="Segoe UI" panose="020B0502040204020203" pitchFamily="34" charset="0"/>
                <a:cs typeface="Segoe UI" panose="020B0502040204020203" pitchFamily="34" charset="0"/>
              </a:rPr>
              <a:t>: Hannibal Square CLT, 2019; utilizing compounded appraisal-based resale formula with 25% appreciation share to homeowner</a:t>
            </a:r>
          </a:p>
        </p:txBody>
      </p:sp>
      <p:pic>
        <p:nvPicPr>
          <p:cNvPr id="8" name="Picture 7" descr="A picture containing text, sky, outdoor, building&#10;&#10;Description automatically generated">
            <a:extLst>
              <a:ext uri="{FF2B5EF4-FFF2-40B4-BE49-F238E27FC236}">
                <a16:creationId xmlns:a16="http://schemas.microsoft.com/office/drawing/2014/main" id="{6DD751A5-F856-41BA-BB3F-73D5C9852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141" y="2136618"/>
            <a:ext cx="4213423" cy="2580238"/>
          </a:xfrm>
          <a:prstGeom prst="rect">
            <a:avLst/>
          </a:prstGeom>
        </p:spPr>
      </p:pic>
      <p:cxnSp>
        <p:nvCxnSpPr>
          <p:cNvPr id="9" name="Straight Connector 8">
            <a:extLst>
              <a:ext uri="{FF2B5EF4-FFF2-40B4-BE49-F238E27FC236}">
                <a16:creationId xmlns:a16="http://schemas.microsoft.com/office/drawing/2014/main" id="{C3DFDD6B-034F-486C-A140-DFB1B6CDEC72}"/>
              </a:ext>
            </a:extLst>
          </p:cNvPr>
          <p:cNvCxnSpPr>
            <a:cxnSpLocks/>
          </p:cNvCxnSpPr>
          <p:nvPr/>
        </p:nvCxnSpPr>
        <p:spPr>
          <a:xfrm>
            <a:off x="505052" y="1588629"/>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11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6807-BA8B-AD3E-B158-A318FB24C41F}"/>
              </a:ext>
            </a:extLst>
          </p:cNvPr>
          <p:cNvSpPr>
            <a:spLocks noGrp="1"/>
          </p:cNvSpPr>
          <p:nvPr>
            <p:ph type="title"/>
          </p:nvPr>
        </p:nvSpPr>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Housing is…</a:t>
            </a:r>
          </a:p>
        </p:txBody>
      </p:sp>
      <p:sp>
        <p:nvSpPr>
          <p:cNvPr id="3" name="Content Placeholder 2">
            <a:extLst>
              <a:ext uri="{FF2B5EF4-FFF2-40B4-BE49-F238E27FC236}">
                <a16:creationId xmlns:a16="http://schemas.microsoft.com/office/drawing/2014/main" id="{566BDCD0-3CF8-CB5C-6EEC-2F7BA3A594BA}"/>
              </a:ext>
            </a:extLst>
          </p:cNvPr>
          <p:cNvSpPr>
            <a:spLocks noGrp="1"/>
          </p:cNvSpPr>
          <p:nvPr>
            <p:ph idx="1"/>
          </p:nvPr>
        </p:nvSpPr>
        <p:spPr>
          <a:xfrm>
            <a:off x="838200" y="1825625"/>
            <a:ext cx="10515600" cy="3355975"/>
          </a:xfrm>
        </p:spPr>
        <p:txBody>
          <a:bodyPr/>
          <a:lstStyle/>
          <a:p>
            <a:r>
              <a:rPr lang="en-US" dirty="0">
                <a:latin typeface="Segoe UI" panose="020B0502040204020203" pitchFamily="34" charset="0"/>
                <a:cs typeface="Segoe UI" panose="020B0502040204020203" pitchFamily="34" charset="0"/>
              </a:rPr>
              <a:t>Housing is Healthcare</a:t>
            </a:r>
          </a:p>
          <a:p>
            <a:r>
              <a:rPr lang="en-US" dirty="0">
                <a:latin typeface="Segoe UI" panose="020B0502040204020203" pitchFamily="34" charset="0"/>
                <a:cs typeface="Segoe UI" panose="020B0502040204020203" pitchFamily="34" charset="0"/>
              </a:rPr>
              <a:t>Housing equals Jobs</a:t>
            </a:r>
          </a:p>
          <a:p>
            <a:r>
              <a:rPr lang="en-US" dirty="0">
                <a:latin typeface="Segoe UI" panose="020B0502040204020203" pitchFamily="34" charset="0"/>
                <a:cs typeface="Segoe UI" panose="020B0502040204020203" pitchFamily="34" charset="0"/>
              </a:rPr>
              <a:t>Housing equals Opportunity</a:t>
            </a:r>
          </a:p>
          <a:p>
            <a:r>
              <a:rPr lang="en-US" dirty="0">
                <a:latin typeface="Segoe UI" panose="020B0502040204020203" pitchFamily="34" charset="0"/>
                <a:cs typeface="Segoe UI" panose="020B0502040204020203" pitchFamily="34" charset="0"/>
              </a:rPr>
              <a:t>Housing is a human right</a:t>
            </a:r>
          </a:p>
        </p:txBody>
      </p:sp>
      <p:cxnSp>
        <p:nvCxnSpPr>
          <p:cNvPr id="4" name="Straight Connector 3">
            <a:extLst>
              <a:ext uri="{FF2B5EF4-FFF2-40B4-BE49-F238E27FC236}">
                <a16:creationId xmlns:a16="http://schemas.microsoft.com/office/drawing/2014/main" id="{F009C77C-27FC-0D4F-1453-25354B905C0F}"/>
              </a:ext>
              <a:ext uri="{C183D7F6-B498-43B3-948B-1728B52AA6E4}">
                <adec:decorative xmlns:adec="http://schemas.microsoft.com/office/drawing/2017/decorative" val="1"/>
              </a:ext>
            </a:extLst>
          </p:cNvPr>
          <p:cNvCxnSpPr>
            <a:cxnSpLocks/>
          </p:cNvCxnSpPr>
          <p:nvPr/>
        </p:nvCxnSpPr>
        <p:spPr>
          <a:xfrm>
            <a:off x="505052" y="1391881"/>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2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052" y="139449"/>
            <a:ext cx="9272372" cy="1512884"/>
          </a:xfrm>
        </p:spPr>
        <p:txBody>
          <a:bodyPr/>
          <a:lstStyle/>
          <a:p>
            <a:r>
              <a:rPr lang="en-US" b="1" dirty="0">
                <a:solidFill>
                  <a:srgbClr val="008080"/>
                </a:solidFill>
                <a:latin typeface="Segoe UI" panose="020B0502040204020203" pitchFamily="34" charset="0"/>
                <a:cs typeface="Segoe UI" panose="020B0502040204020203" pitchFamily="34" charset="0"/>
              </a:rPr>
              <a:t>Lending for CLT Purchases</a:t>
            </a:r>
          </a:p>
        </p:txBody>
      </p:sp>
      <p:sp>
        <p:nvSpPr>
          <p:cNvPr id="4" name="Content Placeholder 3"/>
          <p:cNvSpPr>
            <a:spLocks noGrp="1"/>
          </p:cNvSpPr>
          <p:nvPr>
            <p:ph idx="1"/>
          </p:nvPr>
        </p:nvSpPr>
        <p:spPr>
          <a:xfrm>
            <a:off x="533400" y="1524000"/>
            <a:ext cx="11153548" cy="4239489"/>
          </a:xfrm>
        </p:spPr>
        <p:txBody>
          <a:bodyPr>
            <a:normAutofit lnSpcReduction="10000"/>
          </a:bodyPr>
          <a:lstStyle/>
          <a:p>
            <a:r>
              <a:rPr lang="en-US" sz="3200" dirty="0">
                <a:latin typeface="Segoe UI" panose="020B0502040204020203" pitchFamily="34" charset="0"/>
                <a:cs typeface="Segoe UI" panose="020B0502040204020203" pitchFamily="34" charset="0"/>
              </a:rPr>
              <a:t>Major advantages to CLT loans :</a:t>
            </a:r>
          </a:p>
          <a:p>
            <a:pPr lvl="1"/>
            <a:r>
              <a:rPr lang="en-US" sz="3200" dirty="0">
                <a:latin typeface="Segoe UI" panose="020B0502040204020203" pitchFamily="34" charset="0"/>
                <a:cs typeface="Segoe UI" panose="020B0502040204020203" pitchFamily="34" charset="0"/>
              </a:rPr>
              <a:t>Extremely low foreclosure rate</a:t>
            </a:r>
          </a:p>
          <a:p>
            <a:pPr lvl="1"/>
            <a:r>
              <a:rPr lang="en-US" sz="3200" dirty="0">
                <a:latin typeface="Segoe UI" panose="020B0502040204020203" pitchFamily="34" charset="0"/>
                <a:cs typeface="Segoe UI" panose="020B0502040204020203" pitchFamily="34" charset="0"/>
              </a:rPr>
              <a:t>CLT’s right of repurchase</a:t>
            </a:r>
          </a:p>
          <a:p>
            <a:r>
              <a:rPr lang="en-US" dirty="0">
                <a:latin typeface="Segoe UI" panose="020B0502040204020203" pitchFamily="34" charset="0"/>
                <a:cs typeface="Segoe UI" panose="020B0502040204020203" pitchFamily="34" charset="0"/>
              </a:rPr>
              <a:t>The stewardship role provides additional assurance of success for the homeowner </a:t>
            </a:r>
          </a:p>
          <a:p>
            <a:r>
              <a:rPr lang="en-US" dirty="0">
                <a:latin typeface="Segoe UI" panose="020B0502040204020203" pitchFamily="34" charset="0"/>
                <a:cs typeface="Segoe UI" panose="020B0502040204020203" pitchFamily="34" charset="0"/>
              </a:rPr>
              <a:t>Simplified process with Freddie Mac and Fannie Mae to allow CLT homebuyers to benefit from their products</a:t>
            </a:r>
          </a:p>
          <a:p>
            <a:pPr lvl="1"/>
            <a:r>
              <a:rPr lang="en-US" dirty="0">
                <a:latin typeface="Segoe UI" panose="020B0502040204020203" pitchFamily="34" charset="0"/>
                <a:cs typeface="Segoe UI" panose="020B0502040204020203" pitchFamily="34" charset="0"/>
              </a:rPr>
              <a:t>Freddie Mac information – </a:t>
            </a:r>
            <a:r>
              <a:rPr lang="en-US" dirty="0">
                <a:latin typeface="Segoe UI" panose="020B0502040204020203" pitchFamily="34" charset="0"/>
                <a:cs typeface="Segoe UI" panose="020B0502040204020203" pitchFamily="34" charset="0"/>
                <a:hlinkClick r:id="rId2"/>
              </a:rPr>
              <a:t>HERE</a:t>
            </a:r>
            <a:r>
              <a:rPr lang="en-US" dirty="0">
                <a:latin typeface="Segoe UI" panose="020B0502040204020203" pitchFamily="34" charset="0"/>
                <a:cs typeface="Segoe UI" panose="020B0502040204020203" pitchFamily="34" charset="0"/>
              </a:rPr>
              <a:t>  </a:t>
            </a:r>
          </a:p>
          <a:p>
            <a:pPr lvl="1"/>
            <a:r>
              <a:rPr lang="en-US" dirty="0">
                <a:latin typeface="Segoe UI" panose="020B0502040204020203" pitchFamily="34" charset="0"/>
                <a:cs typeface="Segoe UI" panose="020B0502040204020203" pitchFamily="34" charset="0"/>
              </a:rPr>
              <a:t>Fannie Mae information – </a:t>
            </a:r>
            <a:r>
              <a:rPr lang="en-US" dirty="0">
                <a:latin typeface="Segoe UI" panose="020B0502040204020203" pitchFamily="34" charset="0"/>
                <a:cs typeface="Segoe UI" panose="020B0502040204020203" pitchFamily="34" charset="0"/>
                <a:hlinkClick r:id="rId3"/>
              </a:rPr>
              <a:t>HERE</a:t>
            </a: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Education still needed at the market level</a:t>
            </a:r>
          </a:p>
          <a:p>
            <a:endParaRPr lang="en-US" dirty="0"/>
          </a:p>
          <a:p>
            <a:pPr marL="0" indent="0">
              <a:buNone/>
            </a:pPr>
            <a:endParaRPr lang="en-US" dirty="0"/>
          </a:p>
        </p:txBody>
      </p:sp>
      <p:cxnSp>
        <p:nvCxnSpPr>
          <p:cNvPr id="5" name="Straight Connector 4">
            <a:extLst>
              <a:ext uri="{FF2B5EF4-FFF2-40B4-BE49-F238E27FC236}">
                <a16:creationId xmlns:a16="http://schemas.microsoft.com/office/drawing/2014/main" id="{4F2EB479-6076-416A-B1BD-800832026E67}"/>
              </a:ext>
            </a:extLst>
          </p:cNvPr>
          <p:cNvCxnSpPr>
            <a:cxnSpLocks/>
          </p:cNvCxnSpPr>
          <p:nvPr/>
        </p:nvCxnSpPr>
        <p:spPr>
          <a:xfrm>
            <a:off x="505052" y="1371600"/>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720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DC00-2539-1AD9-80CD-6EC1733EF6A0}"/>
              </a:ext>
            </a:extLst>
          </p:cNvPr>
          <p:cNvSpPr>
            <a:spLocks noGrp="1"/>
          </p:cNvSpPr>
          <p:nvPr>
            <p:ph type="title"/>
          </p:nvPr>
        </p:nvSpPr>
        <p:spPr>
          <a:xfrm>
            <a:off x="831850" y="576263"/>
            <a:ext cx="10515600" cy="2852737"/>
          </a:xfrm>
        </p:spPr>
        <p:txBody>
          <a:bodyPr/>
          <a:lstStyle/>
          <a:p>
            <a:pPr algn="ctr"/>
            <a:r>
              <a:rPr lang="en-US" b="1" dirty="0">
                <a:latin typeface="Segoe UI" panose="020B0502040204020203" pitchFamily="34" charset="0"/>
                <a:cs typeface="Segoe UI" panose="020B0502040204020203" pitchFamily="34" charset="0"/>
              </a:rPr>
              <a:t>Permanent Affordability in Florida</a:t>
            </a:r>
          </a:p>
        </p:txBody>
      </p:sp>
      <p:sp>
        <p:nvSpPr>
          <p:cNvPr id="3" name="Text Placeholder 2">
            <a:extLst>
              <a:ext uri="{FF2B5EF4-FFF2-40B4-BE49-F238E27FC236}">
                <a16:creationId xmlns:a16="http://schemas.microsoft.com/office/drawing/2014/main" id="{A0A23B00-410B-CBA5-85A6-F807F5207F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302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EDA12-4369-8654-0388-13E239A5D8ED}"/>
              </a:ext>
            </a:extLst>
          </p:cNvPr>
          <p:cNvPicPr>
            <a:picLocks noChangeAspect="1"/>
          </p:cNvPicPr>
          <p:nvPr/>
        </p:nvPicPr>
        <p:blipFill rotWithShape="1">
          <a:blip r:embed="rId2"/>
          <a:srcRect r="1092"/>
          <a:stretch/>
        </p:blipFill>
        <p:spPr>
          <a:xfrm>
            <a:off x="0" y="0"/>
            <a:ext cx="12192000" cy="6919208"/>
          </a:xfrm>
          <a:prstGeom prst="rect">
            <a:avLst/>
          </a:prstGeom>
        </p:spPr>
      </p:pic>
    </p:spTree>
    <p:extLst>
      <p:ext uri="{BB962C8B-B14F-4D97-AF65-F5344CB8AC3E}">
        <p14:creationId xmlns:p14="http://schemas.microsoft.com/office/powerpoint/2010/main" val="108550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743C-2B6A-6B1B-8DEF-8DC5A9500FF2}"/>
              </a:ext>
            </a:extLst>
          </p:cNvPr>
          <p:cNvSpPr>
            <a:spLocks noGrp="1"/>
          </p:cNvSpPr>
          <p:nvPr>
            <p:ph type="title"/>
          </p:nvPr>
        </p:nvSpPr>
        <p:spPr>
          <a:xfrm>
            <a:off x="838200" y="166774"/>
            <a:ext cx="10515600" cy="1325563"/>
          </a:xfrm>
        </p:spPr>
        <p:txBody>
          <a:bodyPr/>
          <a:lstStyle/>
          <a:p>
            <a:r>
              <a:rPr lang="en-US" b="1" dirty="0">
                <a:solidFill>
                  <a:srgbClr val="006666"/>
                </a:solidFill>
                <a:latin typeface="Segoe UI" panose="020B0502040204020203" pitchFamily="34" charset="0"/>
                <a:cs typeface="Segoe UI" panose="020B0502040204020203" pitchFamily="34" charset="0"/>
              </a:rPr>
              <a:t>Live Local Act and Ground Leases</a:t>
            </a:r>
          </a:p>
        </p:txBody>
      </p:sp>
      <p:sp>
        <p:nvSpPr>
          <p:cNvPr id="3" name="Content Placeholder 2">
            <a:extLst>
              <a:ext uri="{FF2B5EF4-FFF2-40B4-BE49-F238E27FC236}">
                <a16:creationId xmlns:a16="http://schemas.microsoft.com/office/drawing/2014/main" id="{616C1CCC-ABAB-D8CB-B098-1F489248C8A3}"/>
              </a:ext>
            </a:extLst>
          </p:cNvPr>
          <p:cNvSpPr>
            <a:spLocks noGrp="1"/>
          </p:cNvSpPr>
          <p:nvPr>
            <p:ph idx="1"/>
          </p:nvPr>
        </p:nvSpPr>
        <p:spPr>
          <a:xfrm>
            <a:off x="838200" y="1617807"/>
            <a:ext cx="10515600" cy="4351338"/>
          </a:xfrm>
        </p:spPr>
        <p:txBody>
          <a:bodyPr/>
          <a:lstStyle/>
          <a:p>
            <a:r>
              <a:rPr lang="en-US" dirty="0"/>
              <a:t>Provides mandatory real estate tax exemption on land owned by a nonprofit</a:t>
            </a:r>
          </a:p>
          <a:p>
            <a:r>
              <a:rPr lang="en-US" dirty="0"/>
              <a:t>Establishes that ground leasing is an acceptable means for utilizing publicly-owned land for affordable housing</a:t>
            </a:r>
          </a:p>
          <a:p>
            <a:r>
              <a:rPr lang="en-US" dirty="0"/>
              <a:t>Generally establishing ground leasing as a best practice for long-term affordability</a:t>
            </a:r>
          </a:p>
        </p:txBody>
      </p:sp>
      <p:cxnSp>
        <p:nvCxnSpPr>
          <p:cNvPr id="4" name="Straight Connector 3">
            <a:extLst>
              <a:ext uri="{FF2B5EF4-FFF2-40B4-BE49-F238E27FC236}">
                <a16:creationId xmlns:a16="http://schemas.microsoft.com/office/drawing/2014/main" id="{33F9D5E9-BF56-9E7F-9EB6-74BEE3C20463}"/>
              </a:ext>
              <a:ext uri="{C183D7F6-B498-43B3-948B-1728B52AA6E4}">
                <adec:decorative xmlns:adec="http://schemas.microsoft.com/office/drawing/2017/decorative" val="1"/>
              </a:ext>
            </a:extLst>
          </p:cNvPr>
          <p:cNvCxnSpPr>
            <a:cxnSpLocks/>
          </p:cNvCxnSpPr>
          <p:nvPr/>
        </p:nvCxnSpPr>
        <p:spPr>
          <a:xfrm>
            <a:off x="505052" y="1339932"/>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007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9E61B-444A-4842-80B1-51282F6853F0}"/>
              </a:ext>
            </a:extLst>
          </p:cNvPr>
          <p:cNvSpPr>
            <a:spLocks noGrp="1"/>
          </p:cNvSpPr>
          <p:nvPr>
            <p:ph type="title"/>
          </p:nvPr>
        </p:nvSpPr>
        <p:spPr>
          <a:xfrm>
            <a:off x="409575" y="7420"/>
            <a:ext cx="11658600" cy="1325563"/>
          </a:xfrm>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Surplus Land Example: Port St. Lucie</a:t>
            </a:r>
          </a:p>
        </p:txBody>
      </p:sp>
      <p:sp>
        <p:nvSpPr>
          <p:cNvPr id="3" name="Content Placeholder 2">
            <a:extLst>
              <a:ext uri="{FF2B5EF4-FFF2-40B4-BE49-F238E27FC236}">
                <a16:creationId xmlns:a16="http://schemas.microsoft.com/office/drawing/2014/main" id="{9F61D583-6978-40DA-9A4F-1818ECB908BE}"/>
              </a:ext>
            </a:extLst>
          </p:cNvPr>
          <p:cNvSpPr>
            <a:spLocks noGrp="1"/>
          </p:cNvSpPr>
          <p:nvPr>
            <p:ph idx="1"/>
          </p:nvPr>
        </p:nvSpPr>
        <p:spPr>
          <a:xfrm>
            <a:off x="504361" y="1238482"/>
            <a:ext cx="6657975" cy="4351338"/>
          </a:xfrm>
        </p:spPr>
        <p:txBody>
          <a:bodyPr/>
          <a:lstStyle/>
          <a:p>
            <a:r>
              <a:rPr lang="en-US" dirty="0">
                <a:solidFill>
                  <a:srgbClr val="000000"/>
                </a:solidFill>
                <a:latin typeface="Segoe UI" panose="020B0502040204020203" pitchFamily="34" charset="0"/>
                <a:cs typeface="Segoe UI" panose="020B0502040204020203" pitchFamily="34" charset="0"/>
              </a:rPr>
              <a:t>Government-owned lots</a:t>
            </a:r>
          </a:p>
          <a:p>
            <a:r>
              <a:rPr lang="en-US" dirty="0">
                <a:solidFill>
                  <a:srgbClr val="000000"/>
                </a:solidFill>
                <a:latin typeface="Segoe UI" panose="020B0502040204020203" pitchFamily="34" charset="0"/>
                <a:cs typeface="Segoe UI" panose="020B0502040204020203" pitchFamily="34" charset="0"/>
              </a:rPr>
              <a:t>NSP funds for construction</a:t>
            </a:r>
          </a:p>
          <a:p>
            <a:r>
              <a:rPr lang="en-US" dirty="0">
                <a:solidFill>
                  <a:srgbClr val="000000"/>
                </a:solidFill>
                <a:latin typeface="Segoe UI" panose="020B0502040204020203" pitchFamily="34" charset="0"/>
                <a:cs typeface="Segoe UI" panose="020B0502040204020203" pitchFamily="34" charset="0"/>
              </a:rPr>
              <a:t>Homes to be sold by community land trust</a:t>
            </a:r>
          </a:p>
          <a:p>
            <a:r>
              <a:rPr lang="en-US" dirty="0">
                <a:solidFill>
                  <a:srgbClr val="000000"/>
                </a:solidFill>
                <a:latin typeface="Segoe UI" panose="020B0502040204020203" pitchFamily="34" charset="0"/>
                <a:cs typeface="Segoe UI" panose="020B0502040204020203" pitchFamily="34" charset="0"/>
              </a:rPr>
              <a:t>CLT takes title to the land</a:t>
            </a:r>
          </a:p>
          <a:p>
            <a:r>
              <a:rPr lang="en-US" dirty="0">
                <a:solidFill>
                  <a:srgbClr val="000000"/>
                </a:solidFill>
                <a:latin typeface="Segoe UI" panose="020B0502040204020203" pitchFamily="34" charset="0"/>
                <a:cs typeface="Segoe UI" panose="020B0502040204020203" pitchFamily="34" charset="0"/>
              </a:rPr>
              <a:t>Resale restrictions in ground lease keep homes permanently affordable</a:t>
            </a:r>
          </a:p>
          <a:p>
            <a:r>
              <a:rPr lang="en-US" dirty="0">
                <a:solidFill>
                  <a:srgbClr val="000000"/>
                </a:solidFill>
                <a:latin typeface="Segoe UI" panose="020B0502040204020203" pitchFamily="34" charset="0"/>
                <a:cs typeface="Segoe UI" panose="020B0502040204020203" pitchFamily="34" charset="0"/>
              </a:rPr>
              <a:t>Local government investment retained forever in the homes</a:t>
            </a:r>
          </a:p>
        </p:txBody>
      </p:sp>
      <p:pic>
        <p:nvPicPr>
          <p:cNvPr id="6" name="Picture 5" descr="Logo, company name&#10;&#10;Description automatically generated">
            <a:extLst>
              <a:ext uri="{FF2B5EF4-FFF2-40B4-BE49-F238E27FC236}">
                <a16:creationId xmlns:a16="http://schemas.microsoft.com/office/drawing/2014/main" id="{89953FC2-BE4E-42D0-ACC1-44352DC652A4}"/>
              </a:ext>
            </a:extLst>
          </p:cNvPr>
          <p:cNvPicPr>
            <a:picLocks noChangeAspect="1"/>
          </p:cNvPicPr>
          <p:nvPr/>
        </p:nvPicPr>
        <p:blipFill rotWithShape="1">
          <a:blip r:embed="rId2">
            <a:extLst>
              <a:ext uri="{28A0092B-C50C-407E-A947-70E740481C1C}">
                <a14:useLocalDpi xmlns:a14="http://schemas.microsoft.com/office/drawing/2010/main" val="0"/>
              </a:ext>
            </a:extLst>
          </a:blip>
          <a:srcRect l="19559" t="7557" r="59853" b="31699"/>
          <a:stretch/>
        </p:blipFill>
        <p:spPr>
          <a:xfrm>
            <a:off x="9835075" y="4507228"/>
            <a:ext cx="839016" cy="834021"/>
          </a:xfrm>
          <a:prstGeom prst="rect">
            <a:avLst/>
          </a:prstGeom>
        </p:spPr>
      </p:pic>
      <p:pic>
        <p:nvPicPr>
          <p:cNvPr id="8" name="Picture 7" descr="Logo, company name&#10;&#10;Description automatically generated">
            <a:extLst>
              <a:ext uri="{FF2B5EF4-FFF2-40B4-BE49-F238E27FC236}">
                <a16:creationId xmlns:a16="http://schemas.microsoft.com/office/drawing/2014/main" id="{6BB170BE-7AC4-49DE-A7A6-40C8376E470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7676" r="20211" b="30552"/>
          <a:stretch/>
        </p:blipFill>
        <p:spPr>
          <a:xfrm>
            <a:off x="10826532" y="4507228"/>
            <a:ext cx="1120194" cy="782619"/>
          </a:xfrm>
          <a:prstGeom prst="rect">
            <a:avLst/>
          </a:prstGeom>
        </p:spPr>
      </p:pic>
      <p:cxnSp>
        <p:nvCxnSpPr>
          <p:cNvPr id="9" name="Straight Connector 8">
            <a:extLst>
              <a:ext uri="{FF2B5EF4-FFF2-40B4-BE49-F238E27FC236}">
                <a16:creationId xmlns:a16="http://schemas.microsoft.com/office/drawing/2014/main" id="{2E4A99EF-B6C1-4D09-8B59-EFFCA5EE5CCE}"/>
              </a:ext>
            </a:extLst>
          </p:cNvPr>
          <p:cNvCxnSpPr>
            <a:cxnSpLocks/>
          </p:cNvCxnSpPr>
          <p:nvPr/>
        </p:nvCxnSpPr>
        <p:spPr>
          <a:xfrm>
            <a:off x="409575" y="1106255"/>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CDB54F4-9AC3-0CA3-298D-7C3FAA9FDD2F}"/>
              </a:ext>
            </a:extLst>
          </p:cNvPr>
          <p:cNvPicPr>
            <a:picLocks noChangeAspect="1"/>
          </p:cNvPicPr>
          <p:nvPr/>
        </p:nvPicPr>
        <p:blipFill>
          <a:blip r:embed="rId3"/>
          <a:stretch>
            <a:fillRect/>
          </a:stretch>
        </p:blipFill>
        <p:spPr>
          <a:xfrm>
            <a:off x="7314777" y="1692752"/>
            <a:ext cx="3866928" cy="2687775"/>
          </a:xfrm>
          <a:prstGeom prst="rect">
            <a:avLst/>
          </a:prstGeom>
        </p:spPr>
      </p:pic>
      <p:pic>
        <p:nvPicPr>
          <p:cNvPr id="10" name="Picture 9">
            <a:extLst>
              <a:ext uri="{FF2B5EF4-FFF2-40B4-BE49-F238E27FC236}">
                <a16:creationId xmlns:a16="http://schemas.microsoft.com/office/drawing/2014/main" id="{1A8C09FB-C868-5F66-D0E1-86581459A220}"/>
              </a:ext>
            </a:extLst>
          </p:cNvPr>
          <p:cNvPicPr>
            <a:picLocks noChangeAspect="1"/>
          </p:cNvPicPr>
          <p:nvPr/>
        </p:nvPicPr>
        <p:blipFill>
          <a:blip r:embed="rId4"/>
          <a:stretch>
            <a:fillRect/>
          </a:stretch>
        </p:blipFill>
        <p:spPr>
          <a:xfrm>
            <a:off x="7105687" y="4507228"/>
            <a:ext cx="2590800" cy="952500"/>
          </a:xfrm>
          <a:prstGeom prst="rect">
            <a:avLst/>
          </a:prstGeom>
        </p:spPr>
      </p:pic>
      <p:sp>
        <p:nvSpPr>
          <p:cNvPr id="11" name="TextBox 10">
            <a:extLst>
              <a:ext uri="{FF2B5EF4-FFF2-40B4-BE49-F238E27FC236}">
                <a16:creationId xmlns:a16="http://schemas.microsoft.com/office/drawing/2014/main" id="{B16BE55B-7819-0968-AC70-9F47209D0C26}"/>
              </a:ext>
            </a:extLst>
          </p:cNvPr>
          <p:cNvSpPr txBox="1"/>
          <p:nvPr/>
        </p:nvSpPr>
        <p:spPr>
          <a:xfrm>
            <a:off x="6940702" y="5608228"/>
            <a:ext cx="5006024" cy="215444"/>
          </a:xfrm>
          <a:prstGeom prst="rect">
            <a:avLst/>
          </a:prstGeom>
          <a:noFill/>
        </p:spPr>
        <p:txBody>
          <a:bodyPr wrap="square" rtlCol="0">
            <a:spAutoFit/>
          </a:bodyPr>
          <a:lstStyle/>
          <a:p>
            <a:r>
              <a:rPr lang="en-US" sz="800" dirty="0">
                <a:latin typeface="Segoe UI" panose="020B0502040204020203" pitchFamily="34" charset="0"/>
                <a:cs typeface="Segoe UI" panose="020B0502040204020203" pitchFamily="34" charset="0"/>
              </a:rPr>
              <a:t>Source: CLT of PBC and TC </a:t>
            </a:r>
            <a:r>
              <a:rPr lang="en-US" sz="800" dirty="0">
                <a:latin typeface="Segoe UI" panose="020B0502040204020203" pitchFamily="34" charset="0"/>
                <a:cs typeface="Segoe UI" panose="020B0502040204020203" pitchFamily="34" charset="0"/>
                <a:hlinkClick r:id="rId5"/>
              </a:rPr>
              <a:t>https://cltofpbc.org/wp-content/uploads/2021/12/cltpbc-Open-House-flyer.pdf</a:t>
            </a:r>
            <a:r>
              <a:rPr lang="en-US" sz="800" dirty="0">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21809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3B59-4E07-4CF1-A9D2-4C3B729268F6}"/>
              </a:ext>
            </a:extLst>
          </p:cNvPr>
          <p:cNvSpPr>
            <a:spLocks noGrp="1"/>
          </p:cNvSpPr>
          <p:nvPr>
            <p:ph type="title"/>
          </p:nvPr>
        </p:nvSpPr>
        <p:spPr>
          <a:xfrm>
            <a:off x="838200" y="18755"/>
            <a:ext cx="10515600" cy="1325563"/>
          </a:xfrm>
        </p:spPr>
        <p:txBody>
          <a:bodyPr>
            <a:normAutofit/>
          </a:bodyPr>
          <a:lstStyle/>
          <a:p>
            <a:r>
              <a:rPr lang="en-US" sz="4400" b="1" dirty="0">
                <a:solidFill>
                  <a:srgbClr val="008080"/>
                </a:solidFill>
                <a:latin typeface="Segoe UI" panose="020B0502040204020203" pitchFamily="34" charset="0"/>
                <a:cs typeface="Segoe UI" panose="020B0502040204020203" pitchFamily="34" charset="0"/>
              </a:rPr>
              <a:t>Redevelopment Example: Delray Beach </a:t>
            </a:r>
          </a:p>
        </p:txBody>
      </p:sp>
      <p:sp>
        <p:nvSpPr>
          <p:cNvPr id="3" name="Content Placeholder 2">
            <a:extLst>
              <a:ext uri="{FF2B5EF4-FFF2-40B4-BE49-F238E27FC236}">
                <a16:creationId xmlns:a16="http://schemas.microsoft.com/office/drawing/2014/main" id="{B0012265-1DB5-4328-B33F-FA8FFB664160}"/>
              </a:ext>
            </a:extLst>
          </p:cNvPr>
          <p:cNvSpPr>
            <a:spLocks noGrp="1"/>
          </p:cNvSpPr>
          <p:nvPr>
            <p:ph idx="1"/>
          </p:nvPr>
        </p:nvSpPr>
        <p:spPr>
          <a:xfrm>
            <a:off x="680770" y="1344318"/>
            <a:ext cx="7377332" cy="4297333"/>
          </a:xfrm>
        </p:spPr>
        <p:txBody>
          <a:bodyPr>
            <a:normAutofit fontScale="92500"/>
          </a:bodyPr>
          <a:lstStyle/>
          <a:p>
            <a:r>
              <a:rPr lang="en-US" dirty="0">
                <a:latin typeface="Segoe UI" panose="020B0502040204020203" pitchFamily="34" charset="0"/>
                <a:cs typeface="Segoe UI" panose="020B0502040204020203" pitchFamily="34" charset="0"/>
              </a:rPr>
              <a:t>CLT established as proactive measure mitigate future pressure on housing prices and preserve public investment in CRA neighborhoods</a:t>
            </a:r>
          </a:p>
          <a:p>
            <a:r>
              <a:rPr lang="en-US" dirty="0">
                <a:latin typeface="Segoe UI" panose="020B0502040204020203" pitchFamily="34" charset="0"/>
                <a:cs typeface="Segoe UI" panose="020B0502040204020203" pitchFamily="34" charset="0"/>
              </a:rPr>
              <a:t>Partnerships – Startup and ongoing</a:t>
            </a:r>
          </a:p>
          <a:p>
            <a:pPr lvl="1"/>
            <a:r>
              <a:rPr lang="en-US" dirty="0">
                <a:latin typeface="Segoe UI" panose="020B0502040204020203" pitchFamily="34" charset="0"/>
                <a:cs typeface="Segoe UI" panose="020B0502040204020203" pitchFamily="34" charset="0"/>
              </a:rPr>
              <a:t>City of Delray Beach (land donations, in-kind donations, SHIP funds)</a:t>
            </a:r>
          </a:p>
          <a:p>
            <a:pPr lvl="1"/>
            <a:r>
              <a:rPr lang="en-US" dirty="0">
                <a:latin typeface="Segoe UI" panose="020B0502040204020203" pitchFamily="34" charset="0"/>
                <a:cs typeface="Segoe UI" panose="020B0502040204020203" pitchFamily="34" charset="0"/>
              </a:rPr>
              <a:t>Delray Beach CRA (startup funding, ongoing operational funding, land donations, acquisition and construction loans, purchase assistance)</a:t>
            </a:r>
          </a:p>
          <a:p>
            <a:r>
              <a:rPr lang="en-US" dirty="0">
                <a:latin typeface="Segoe UI" panose="020B0502040204020203" pitchFamily="34" charset="0"/>
                <a:cs typeface="Segoe UI" panose="020B0502040204020203" pitchFamily="34" charset="0"/>
              </a:rPr>
              <a:t>100+ homeownership units in the CLT; also manages 37 rental units owned by the CRA</a:t>
            </a:r>
          </a:p>
          <a:p>
            <a:endParaRPr lang="en-US" dirty="0">
              <a:latin typeface="Garamond" panose="02020404030301010803" pitchFamily="18" charset="0"/>
            </a:endParaRPr>
          </a:p>
          <a:p>
            <a:endParaRPr lang="en-US" dirty="0"/>
          </a:p>
        </p:txBody>
      </p:sp>
      <p:cxnSp>
        <p:nvCxnSpPr>
          <p:cNvPr id="5" name="Straight Connector 4">
            <a:extLst>
              <a:ext uri="{FF2B5EF4-FFF2-40B4-BE49-F238E27FC236}">
                <a16:creationId xmlns:a16="http://schemas.microsoft.com/office/drawing/2014/main" id="{0836FDD5-81B8-4259-9CC4-EBD9CF273FA9}"/>
              </a:ext>
            </a:extLst>
          </p:cNvPr>
          <p:cNvCxnSpPr>
            <a:cxnSpLocks/>
          </p:cNvCxnSpPr>
          <p:nvPr/>
        </p:nvCxnSpPr>
        <p:spPr>
          <a:xfrm>
            <a:off x="505052" y="1247344"/>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video game&#10;&#10;Description automatically generated with medium confidence">
            <a:extLst>
              <a:ext uri="{FF2B5EF4-FFF2-40B4-BE49-F238E27FC236}">
                <a16:creationId xmlns:a16="http://schemas.microsoft.com/office/drawing/2014/main" id="{050DBC28-24C5-47AA-8F70-7115D0310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5866" y="1419609"/>
            <a:ext cx="3104507" cy="4018781"/>
          </a:xfrm>
          <a:prstGeom prst="rect">
            <a:avLst/>
          </a:prstGeom>
        </p:spPr>
      </p:pic>
      <p:sp>
        <p:nvSpPr>
          <p:cNvPr id="7" name="TextBox 6">
            <a:extLst>
              <a:ext uri="{FF2B5EF4-FFF2-40B4-BE49-F238E27FC236}">
                <a16:creationId xmlns:a16="http://schemas.microsoft.com/office/drawing/2014/main" id="{B8188389-CA27-4FDB-8294-702179BC2922}"/>
              </a:ext>
            </a:extLst>
          </p:cNvPr>
          <p:cNvSpPr txBox="1"/>
          <p:nvPr/>
        </p:nvSpPr>
        <p:spPr>
          <a:xfrm>
            <a:off x="8415866" y="5610654"/>
            <a:ext cx="3471416" cy="215444"/>
          </a:xfrm>
          <a:prstGeom prst="rect">
            <a:avLst/>
          </a:prstGeom>
          <a:noFill/>
        </p:spPr>
        <p:txBody>
          <a:bodyPr wrap="square" rtlCol="0">
            <a:spAutoFit/>
          </a:bodyPr>
          <a:lstStyle/>
          <a:p>
            <a:r>
              <a:rPr lang="en-US" sz="800" dirty="0">
                <a:latin typeface="Segoe UI" panose="020B0502040204020203" pitchFamily="34" charset="0"/>
                <a:cs typeface="Segoe UI" panose="020B0502040204020203" pitchFamily="34" charset="0"/>
              </a:rPr>
              <a:t>Flyer for latest Delray Beach CLT development (Source: DBCLT</a:t>
            </a:r>
            <a:r>
              <a:rPr lang="en-US" sz="800" dirty="0">
                <a:latin typeface="Garamond" panose="02020404030301010803" pitchFamily="18" charset="0"/>
              </a:rPr>
              <a:t>)</a:t>
            </a:r>
          </a:p>
        </p:txBody>
      </p:sp>
    </p:spTree>
    <p:extLst>
      <p:ext uri="{BB962C8B-B14F-4D97-AF65-F5344CB8AC3E}">
        <p14:creationId xmlns:p14="http://schemas.microsoft.com/office/powerpoint/2010/main" val="902408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3B59-4E07-4CF1-A9D2-4C3B729268F6}"/>
              </a:ext>
            </a:extLst>
          </p:cNvPr>
          <p:cNvSpPr>
            <a:spLocks noGrp="1"/>
          </p:cNvSpPr>
          <p:nvPr>
            <p:ph type="title"/>
          </p:nvPr>
        </p:nvSpPr>
        <p:spPr>
          <a:xfrm>
            <a:off x="505051" y="135772"/>
            <a:ext cx="11181895" cy="1325563"/>
          </a:xfrm>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Redevelopment Example: Hannibal Square</a:t>
            </a:r>
          </a:p>
        </p:txBody>
      </p:sp>
      <p:sp>
        <p:nvSpPr>
          <p:cNvPr id="3" name="Content Placeholder 2">
            <a:extLst>
              <a:ext uri="{FF2B5EF4-FFF2-40B4-BE49-F238E27FC236}">
                <a16:creationId xmlns:a16="http://schemas.microsoft.com/office/drawing/2014/main" id="{02F20826-0657-4F9E-97F8-B69152175003}"/>
              </a:ext>
            </a:extLst>
          </p:cNvPr>
          <p:cNvSpPr>
            <a:spLocks noGrp="1"/>
          </p:cNvSpPr>
          <p:nvPr>
            <p:ph idx="1"/>
          </p:nvPr>
        </p:nvSpPr>
        <p:spPr>
          <a:xfrm>
            <a:off x="4258734" y="1461335"/>
            <a:ext cx="7611533" cy="4351338"/>
          </a:xfrm>
        </p:spPr>
        <p:txBody>
          <a:bodyPr>
            <a:normAutofit fontScale="92500" lnSpcReduction="10000"/>
          </a:bodyPr>
          <a:lstStyle/>
          <a:p>
            <a:r>
              <a:rPr lang="en-US" dirty="0">
                <a:latin typeface="Segoe UI" panose="020B0502040204020203" pitchFamily="34" charset="0"/>
                <a:cs typeface="Segoe UI" panose="020B0502040204020203" pitchFamily="34" charset="0"/>
              </a:rPr>
              <a:t>Established in 2004 to preserve affordability in Winter Park</a:t>
            </a:r>
          </a:p>
          <a:p>
            <a:r>
              <a:rPr lang="en-US" dirty="0">
                <a:latin typeface="Segoe UI" panose="020B0502040204020203" pitchFamily="34" charset="0"/>
                <a:cs typeface="Segoe UI" panose="020B0502040204020203" pitchFamily="34" charset="0"/>
              </a:rPr>
              <a:t>Prompted by desire to preserve African-American identity and heritage of Hannibal Square neighborhood</a:t>
            </a:r>
          </a:p>
          <a:p>
            <a:r>
              <a:rPr lang="en-US" dirty="0">
                <a:latin typeface="Segoe UI" panose="020B0502040204020203" pitchFamily="34" charset="0"/>
                <a:cs typeface="Segoe UI" panose="020B0502040204020203" pitchFamily="34" charset="0"/>
              </a:rPr>
              <a:t>Location where land values can exceed value of homes</a:t>
            </a:r>
          </a:p>
          <a:p>
            <a:r>
              <a:rPr lang="en-US" dirty="0">
                <a:latin typeface="Segoe UI" panose="020B0502040204020203" pitchFamily="34" charset="0"/>
                <a:cs typeface="Segoe UI" panose="020B0502040204020203" pitchFamily="34" charset="0"/>
              </a:rPr>
              <a:t>Approximately 30 units in Hannibal Square community</a:t>
            </a:r>
          </a:p>
          <a:p>
            <a:r>
              <a:rPr lang="en-US" dirty="0">
                <a:latin typeface="Segoe UI" panose="020B0502040204020203" pitchFamily="34" charset="0"/>
                <a:cs typeface="Segoe UI" panose="020B0502040204020203" pitchFamily="34" charset="0"/>
              </a:rPr>
              <a:t>Recently expanded geography to serve surrounding communities</a:t>
            </a:r>
          </a:p>
        </p:txBody>
      </p:sp>
      <p:cxnSp>
        <p:nvCxnSpPr>
          <p:cNvPr id="5" name="Straight Connector 4">
            <a:extLst>
              <a:ext uri="{FF2B5EF4-FFF2-40B4-BE49-F238E27FC236}">
                <a16:creationId xmlns:a16="http://schemas.microsoft.com/office/drawing/2014/main" id="{0836FDD5-81B8-4259-9CC4-EBD9CF273FA9}"/>
              </a:ext>
            </a:extLst>
          </p:cNvPr>
          <p:cNvCxnSpPr>
            <a:cxnSpLocks/>
          </p:cNvCxnSpPr>
          <p:nvPr/>
        </p:nvCxnSpPr>
        <p:spPr>
          <a:xfrm>
            <a:off x="505052" y="1281540"/>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A24F6CF-9B9D-4F90-8D54-9996F24843DE}"/>
              </a:ext>
            </a:extLst>
          </p:cNvPr>
          <p:cNvPicPr>
            <a:picLocks noChangeAspect="1"/>
          </p:cNvPicPr>
          <p:nvPr/>
        </p:nvPicPr>
        <p:blipFill rotWithShape="1">
          <a:blip r:embed="rId2">
            <a:extLst>
              <a:ext uri="{28A0092B-C50C-407E-A947-70E740481C1C}">
                <a14:useLocalDpi xmlns:a14="http://schemas.microsoft.com/office/drawing/2010/main" val="0"/>
              </a:ext>
            </a:extLst>
          </a:blip>
          <a:srcRect l="30163" t="35724" r="25938" b="32054"/>
          <a:stretch/>
        </p:blipFill>
        <p:spPr>
          <a:xfrm>
            <a:off x="194734" y="1546789"/>
            <a:ext cx="4064000" cy="1461330"/>
          </a:xfrm>
          <a:prstGeom prst="rect">
            <a:avLst/>
          </a:prstGeom>
        </p:spPr>
      </p:pic>
      <p:pic>
        <p:nvPicPr>
          <p:cNvPr id="7" name="Picture 6">
            <a:extLst>
              <a:ext uri="{FF2B5EF4-FFF2-40B4-BE49-F238E27FC236}">
                <a16:creationId xmlns:a16="http://schemas.microsoft.com/office/drawing/2014/main" id="{BD2BDD0B-C94A-4C88-B2EB-BBCF58E3E7AB}"/>
              </a:ext>
            </a:extLst>
          </p:cNvPr>
          <p:cNvPicPr>
            <a:picLocks noChangeAspect="1"/>
          </p:cNvPicPr>
          <p:nvPr/>
        </p:nvPicPr>
        <p:blipFill rotWithShape="1">
          <a:blip r:embed="rId3">
            <a:extLst>
              <a:ext uri="{28A0092B-C50C-407E-A947-70E740481C1C}">
                <a14:useLocalDpi xmlns:a14="http://schemas.microsoft.com/office/drawing/2010/main" val="0"/>
              </a:ext>
            </a:extLst>
          </a:blip>
          <a:srcRect r="13027"/>
          <a:stretch/>
        </p:blipFill>
        <p:spPr>
          <a:xfrm>
            <a:off x="9322530" y="5068632"/>
            <a:ext cx="2364416" cy="838682"/>
          </a:xfrm>
          <a:prstGeom prst="rect">
            <a:avLst/>
          </a:prstGeom>
        </p:spPr>
      </p:pic>
      <p:sp>
        <p:nvSpPr>
          <p:cNvPr id="9" name="TextBox 8">
            <a:extLst>
              <a:ext uri="{FF2B5EF4-FFF2-40B4-BE49-F238E27FC236}">
                <a16:creationId xmlns:a16="http://schemas.microsoft.com/office/drawing/2014/main" id="{5C740F49-29E5-4D10-AA14-0B223FBA993F}"/>
              </a:ext>
            </a:extLst>
          </p:cNvPr>
          <p:cNvSpPr txBox="1"/>
          <p:nvPr/>
        </p:nvSpPr>
        <p:spPr>
          <a:xfrm>
            <a:off x="0" y="5318696"/>
            <a:ext cx="4428362" cy="338554"/>
          </a:xfrm>
          <a:prstGeom prst="rect">
            <a:avLst/>
          </a:prstGeom>
          <a:noFill/>
        </p:spPr>
        <p:txBody>
          <a:bodyPr wrap="square" rtlCol="0">
            <a:spAutoFit/>
          </a:bodyPr>
          <a:lstStyle/>
          <a:p>
            <a:r>
              <a:rPr lang="en-US" sz="800" dirty="0">
                <a:latin typeface="Segoe UI" panose="020B0502040204020203" pitchFamily="34" charset="0"/>
                <a:cs typeface="Segoe UI" panose="020B0502040204020203" pitchFamily="34" charset="0"/>
              </a:rPr>
              <a:t>Site plan and Elevation for Orange Center development in partnership with City of Orlando, will include townhomes for sale, rental apartments and commercial space (Source: HSCLT)</a:t>
            </a:r>
            <a:endParaRPr lang="en-US" sz="1200" dirty="0">
              <a:latin typeface="Segoe UI" panose="020B0502040204020203" pitchFamily="34" charset="0"/>
              <a:cs typeface="Segoe UI" panose="020B0502040204020203" pitchFamily="34" charset="0"/>
            </a:endParaRPr>
          </a:p>
        </p:txBody>
      </p:sp>
      <p:pic>
        <p:nvPicPr>
          <p:cNvPr id="8" name="Picture 7" descr="A picture containing text, sky, outdoor, building&#10;&#10;Description automatically generated">
            <a:extLst>
              <a:ext uri="{FF2B5EF4-FFF2-40B4-BE49-F238E27FC236}">
                <a16:creationId xmlns:a16="http://schemas.microsoft.com/office/drawing/2014/main" id="{7FB0CA73-1C4C-EA36-349B-CC6881B72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735" y="2829962"/>
            <a:ext cx="4064000" cy="2488734"/>
          </a:xfrm>
          <a:prstGeom prst="rect">
            <a:avLst/>
          </a:prstGeom>
        </p:spPr>
      </p:pic>
    </p:spTree>
    <p:extLst>
      <p:ext uri="{BB962C8B-B14F-4D97-AF65-F5344CB8AC3E}">
        <p14:creationId xmlns:p14="http://schemas.microsoft.com/office/powerpoint/2010/main" val="270393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869677"/>
            <a:ext cx="6632679" cy="4182882"/>
          </a:xfrm>
        </p:spPr>
        <p:txBody>
          <a:bodyPr>
            <a:normAutofit/>
          </a:bodyPr>
          <a:lstStyle/>
          <a:p>
            <a:pPr>
              <a:spcBef>
                <a:spcPts val="435"/>
              </a:spcBef>
              <a:defRPr/>
            </a:pPr>
            <a:r>
              <a:rPr lang="en-US" dirty="0">
                <a:latin typeface="Segoe UI" panose="020B0502040204020203" pitchFamily="34" charset="0"/>
                <a:ea typeface="Garamond" charset="0"/>
                <a:cs typeface="Segoe UI" panose="020B0502040204020203" pitchFamily="34" charset="0"/>
              </a:rPr>
              <a:t>CLT to be primary stabilization strategy </a:t>
            </a:r>
          </a:p>
          <a:p>
            <a:pPr>
              <a:spcBef>
                <a:spcPts val="435"/>
              </a:spcBef>
              <a:defRPr/>
            </a:pPr>
            <a:r>
              <a:rPr lang="en-US" dirty="0">
                <a:latin typeface="Segoe UI" panose="020B0502040204020203" pitchFamily="34" charset="0"/>
                <a:ea typeface="Garamond" charset="0"/>
                <a:cs typeface="Segoe UI" panose="020B0502040204020203" pitchFamily="34" charset="0"/>
              </a:rPr>
              <a:t>City-owned lots to be redeveloped for homeownership opportunities in partnership with CDCs and other builders</a:t>
            </a:r>
          </a:p>
          <a:p>
            <a:pPr>
              <a:spcBef>
                <a:spcPts val="435"/>
              </a:spcBef>
              <a:defRPr/>
            </a:pPr>
            <a:r>
              <a:rPr lang="en-US" dirty="0">
                <a:latin typeface="Segoe UI" panose="020B0502040204020203" pitchFamily="34" charset="0"/>
                <a:ea typeface="Garamond" charset="0"/>
                <a:cs typeface="Segoe UI" panose="020B0502040204020203" pitchFamily="34" charset="0"/>
              </a:rPr>
              <a:t>CLT to coordinate disposition and handle ongoing stewardship</a:t>
            </a:r>
            <a:endParaRPr lang="en-US" sz="2400" dirty="0">
              <a:latin typeface="Segoe UI" panose="020B0502040204020203" pitchFamily="34" charset="0"/>
              <a:ea typeface="Garamond" charset="0"/>
              <a:cs typeface="Segoe UI" panose="020B0502040204020203" pitchFamily="34" charset="0"/>
            </a:endParaRPr>
          </a:p>
        </p:txBody>
      </p:sp>
      <p:sp>
        <p:nvSpPr>
          <p:cNvPr id="5" name="Title 1"/>
          <p:cNvSpPr txBox="1">
            <a:spLocks/>
          </p:cNvSpPr>
          <p:nvPr/>
        </p:nvSpPr>
        <p:spPr>
          <a:xfrm>
            <a:off x="505052" y="429492"/>
            <a:ext cx="11181896" cy="132310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5400" kern="1200">
                <a:solidFill>
                  <a:srgbClr val="12899D"/>
                </a:solidFill>
                <a:latin typeface="Tahoma" panose="020B0604030504040204" pitchFamily="34" charset="0"/>
                <a:ea typeface="Tahoma" panose="020B0604030504040204" pitchFamily="34" charset="0"/>
                <a:cs typeface="Tahoma" panose="020B0604030504040204" pitchFamily="34" charset="0"/>
              </a:defRPr>
            </a:lvl1pPr>
          </a:lstStyle>
          <a:p>
            <a:r>
              <a:rPr lang="en-US" sz="4400" b="1" dirty="0">
                <a:solidFill>
                  <a:srgbClr val="008080"/>
                </a:solidFill>
                <a:latin typeface="Segoe UI" panose="020B0502040204020203" pitchFamily="34" charset="0"/>
                <a:ea typeface="Tahoma"/>
                <a:cs typeface="Segoe UI" panose="020B0502040204020203" pitchFamily="34" charset="0"/>
              </a:rPr>
              <a:t>Neighborhood Stabilization Example: </a:t>
            </a:r>
          </a:p>
          <a:p>
            <a:r>
              <a:rPr lang="en-US" sz="4400" b="1" dirty="0">
                <a:solidFill>
                  <a:srgbClr val="008080"/>
                </a:solidFill>
                <a:latin typeface="Segoe UI" panose="020B0502040204020203" pitchFamily="34" charset="0"/>
                <a:ea typeface="Tahoma"/>
                <a:cs typeface="Segoe UI" panose="020B0502040204020203" pitchFamily="34" charset="0"/>
              </a:rPr>
              <a:t>Jacksonville</a:t>
            </a:r>
            <a:endParaRPr lang="en-US" sz="2400" b="1" dirty="0">
              <a:solidFill>
                <a:srgbClr val="008080"/>
              </a:solidFill>
              <a:latin typeface="Segoe UI" panose="020B0502040204020203" pitchFamily="34" charset="0"/>
              <a:ea typeface="Tahoma"/>
              <a:cs typeface="Segoe UI" panose="020B0502040204020203" pitchFamily="34" charset="0"/>
            </a:endParaRPr>
          </a:p>
        </p:txBody>
      </p:sp>
      <p:pic>
        <p:nvPicPr>
          <p:cNvPr id="7" name="Picture 6">
            <a:extLst>
              <a:ext uri="{FF2B5EF4-FFF2-40B4-BE49-F238E27FC236}">
                <a16:creationId xmlns:a16="http://schemas.microsoft.com/office/drawing/2014/main" id="{A03D3B7B-64AC-482A-BBD4-47A606DAF9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95094" y="1967109"/>
            <a:ext cx="3871485" cy="258224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33B6CB5-4283-4912-ADC7-59D577773A76}"/>
              </a:ext>
            </a:extLst>
          </p:cNvPr>
          <p:cNvSpPr txBox="1"/>
          <p:nvPr/>
        </p:nvSpPr>
        <p:spPr>
          <a:xfrm>
            <a:off x="7135164" y="4594592"/>
            <a:ext cx="3931415" cy="338554"/>
          </a:xfrm>
          <a:prstGeom prst="rect">
            <a:avLst/>
          </a:prstGeom>
          <a:noFill/>
        </p:spPr>
        <p:txBody>
          <a:bodyPr wrap="square" rtlCol="0">
            <a:spAutoFit/>
          </a:bodyPr>
          <a:lstStyle/>
          <a:p>
            <a:r>
              <a:rPr lang="en-US" sz="800" dirty="0">
                <a:latin typeface="Segoe UI" panose="020B0502040204020203" pitchFamily="34" charset="0"/>
                <a:cs typeface="Segoe UI" panose="020B0502040204020203" pitchFamily="34" charset="0"/>
              </a:rPr>
              <a:t>Home for sale in northern Springfield neighborhood in Jacksonville, previously disinvested and now on the rise (source: Realtor.com)</a:t>
            </a:r>
          </a:p>
        </p:txBody>
      </p:sp>
      <p:cxnSp>
        <p:nvCxnSpPr>
          <p:cNvPr id="9" name="Straight Connector 8">
            <a:extLst>
              <a:ext uri="{FF2B5EF4-FFF2-40B4-BE49-F238E27FC236}">
                <a16:creationId xmlns:a16="http://schemas.microsoft.com/office/drawing/2014/main" id="{E5736AFF-5AFB-48D4-8570-0B6BACECC475}"/>
              </a:ext>
            </a:extLst>
          </p:cNvPr>
          <p:cNvCxnSpPr>
            <a:cxnSpLocks/>
          </p:cNvCxnSpPr>
          <p:nvPr/>
        </p:nvCxnSpPr>
        <p:spPr>
          <a:xfrm>
            <a:off x="505052" y="1752600"/>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logo for a community&#10;&#10;Description automatically generated with low confidence">
            <a:extLst>
              <a:ext uri="{FF2B5EF4-FFF2-40B4-BE49-F238E27FC236}">
                <a16:creationId xmlns:a16="http://schemas.microsoft.com/office/drawing/2014/main" id="{73B097F5-2231-A871-90CA-25778514517E}"/>
              </a:ext>
            </a:extLst>
          </p:cNvPr>
          <p:cNvPicPr>
            <a:picLocks noChangeAspect="1"/>
          </p:cNvPicPr>
          <p:nvPr/>
        </p:nvPicPr>
        <p:blipFill rotWithShape="1">
          <a:blip r:embed="rId3">
            <a:extLst>
              <a:ext uri="{28A0092B-C50C-407E-A947-70E740481C1C}">
                <a14:useLocalDpi xmlns:a14="http://schemas.microsoft.com/office/drawing/2010/main" val="0"/>
              </a:ext>
            </a:extLst>
          </a:blip>
          <a:srcRect t="19773" b="27954"/>
          <a:stretch/>
        </p:blipFill>
        <p:spPr>
          <a:xfrm>
            <a:off x="8201894" y="4978380"/>
            <a:ext cx="1720814" cy="899517"/>
          </a:xfrm>
          <a:prstGeom prst="rect">
            <a:avLst/>
          </a:prstGeom>
        </p:spPr>
      </p:pic>
    </p:spTree>
    <p:extLst>
      <p:ext uri="{BB962C8B-B14F-4D97-AF65-F5344CB8AC3E}">
        <p14:creationId xmlns:p14="http://schemas.microsoft.com/office/powerpoint/2010/main" val="3577768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3B59-4E07-4CF1-A9D2-4C3B729268F6}"/>
              </a:ext>
            </a:extLst>
          </p:cNvPr>
          <p:cNvSpPr>
            <a:spLocks noGrp="1"/>
          </p:cNvSpPr>
          <p:nvPr>
            <p:ph type="title"/>
          </p:nvPr>
        </p:nvSpPr>
        <p:spPr>
          <a:xfrm>
            <a:off x="524343" y="311150"/>
            <a:ext cx="10515600" cy="1325563"/>
          </a:xfrm>
        </p:spPr>
        <p:txBody>
          <a:bodyPr>
            <a:normAutofit/>
          </a:bodyPr>
          <a:lstStyle/>
          <a:p>
            <a:r>
              <a:rPr lang="en-US" sz="4400" b="1" dirty="0">
                <a:solidFill>
                  <a:srgbClr val="008080"/>
                </a:solidFill>
                <a:latin typeface="Segoe UI" panose="020B0502040204020203" pitchFamily="34" charset="0"/>
                <a:cs typeface="Segoe UI" panose="020B0502040204020203" pitchFamily="34" charset="0"/>
              </a:rPr>
              <a:t>Inclusionary Zoning Example: Jupiter</a:t>
            </a:r>
          </a:p>
        </p:txBody>
      </p:sp>
      <p:cxnSp>
        <p:nvCxnSpPr>
          <p:cNvPr id="5" name="Straight Connector 4">
            <a:extLst>
              <a:ext uri="{FF2B5EF4-FFF2-40B4-BE49-F238E27FC236}">
                <a16:creationId xmlns:a16="http://schemas.microsoft.com/office/drawing/2014/main" id="{0836FDD5-81B8-4259-9CC4-EBD9CF273FA9}"/>
              </a:ext>
            </a:extLst>
          </p:cNvPr>
          <p:cNvCxnSpPr>
            <a:cxnSpLocks/>
          </p:cNvCxnSpPr>
          <p:nvPr/>
        </p:nvCxnSpPr>
        <p:spPr>
          <a:xfrm>
            <a:off x="505052" y="1447800"/>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227E4F5-502E-4732-A886-EAA40002996B}"/>
              </a:ext>
            </a:extLst>
          </p:cNvPr>
          <p:cNvSpPr>
            <a:spLocks noGrp="1"/>
          </p:cNvSpPr>
          <p:nvPr>
            <p:ph idx="1"/>
          </p:nvPr>
        </p:nvSpPr>
        <p:spPr>
          <a:xfrm>
            <a:off x="524343" y="1981200"/>
            <a:ext cx="7772400" cy="4351338"/>
          </a:xfrm>
        </p:spPr>
        <p:txBody>
          <a:bodyPr>
            <a:normAutofit/>
          </a:bodyPr>
          <a:lstStyle/>
          <a:p>
            <a:r>
              <a:rPr lang="en-US" dirty="0">
                <a:latin typeface="Segoe UI" panose="020B0502040204020203" pitchFamily="34" charset="0"/>
                <a:cs typeface="Segoe UI" panose="020B0502040204020203" pitchFamily="34" charset="0"/>
              </a:rPr>
              <a:t>Requires 6% of all developments of 10 units or more as Workforce Housing units</a:t>
            </a:r>
          </a:p>
          <a:p>
            <a:r>
              <a:rPr lang="en-US" dirty="0">
                <a:latin typeface="Segoe UI" panose="020B0502040204020203" pitchFamily="34" charset="0"/>
                <a:cs typeface="Segoe UI" panose="020B0502040204020203" pitchFamily="34" charset="0"/>
              </a:rPr>
              <a:t>For-sale units must remain affordable in perpetuity</a:t>
            </a:r>
          </a:p>
          <a:p>
            <a:r>
              <a:rPr lang="en-US" dirty="0">
                <a:latin typeface="Segoe UI" panose="020B0502040204020203" pitchFamily="34" charset="0"/>
                <a:cs typeface="Segoe UI" panose="020B0502040204020203" pitchFamily="34" charset="0"/>
              </a:rPr>
              <a:t>Ordinance calls for contract with Community Land Trust for program administration</a:t>
            </a:r>
          </a:p>
        </p:txBody>
      </p:sp>
      <p:pic>
        <p:nvPicPr>
          <p:cNvPr id="7" name="Content Placeholder 4">
            <a:extLst>
              <a:ext uri="{FF2B5EF4-FFF2-40B4-BE49-F238E27FC236}">
                <a16:creationId xmlns:a16="http://schemas.microsoft.com/office/drawing/2014/main" id="{89333C95-AA61-4386-8FD2-923AD9D52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971" y="1533802"/>
            <a:ext cx="2060881" cy="2029656"/>
          </a:xfrm>
          <a:prstGeom prst="rect">
            <a:avLst/>
          </a:prstGeom>
        </p:spPr>
      </p:pic>
      <p:pic>
        <p:nvPicPr>
          <p:cNvPr id="8" name="Picture 7" descr="Logo, company name&#10;&#10;Description automatically generated">
            <a:extLst>
              <a:ext uri="{FF2B5EF4-FFF2-40B4-BE49-F238E27FC236}">
                <a16:creationId xmlns:a16="http://schemas.microsoft.com/office/drawing/2014/main" id="{CCE04FF5-DB5A-7414-21DF-CBFD0CA550CC}"/>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7676" r="20211" b="30552"/>
          <a:stretch/>
        </p:blipFill>
        <p:spPr>
          <a:xfrm>
            <a:off x="8398069" y="3863248"/>
            <a:ext cx="2641874" cy="1845735"/>
          </a:xfrm>
          <a:prstGeom prst="rect">
            <a:avLst/>
          </a:prstGeom>
        </p:spPr>
      </p:pic>
    </p:spTree>
    <p:extLst>
      <p:ext uri="{BB962C8B-B14F-4D97-AF65-F5344CB8AC3E}">
        <p14:creationId xmlns:p14="http://schemas.microsoft.com/office/powerpoint/2010/main" val="3182268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1153548" cy="1512884"/>
          </a:xfrm>
        </p:spPr>
        <p:txBody>
          <a:bodyPr>
            <a:normAutofit/>
          </a:bodyPr>
          <a:lstStyle/>
          <a:p>
            <a:r>
              <a:rPr lang="en-US" b="1" dirty="0">
                <a:solidFill>
                  <a:srgbClr val="32ABBE"/>
                </a:solidFill>
                <a:latin typeface="Garamond"/>
              </a:rPr>
              <a:t>Permanently Affordable Rental Housing as Part of Community Infrastructure</a:t>
            </a:r>
          </a:p>
        </p:txBody>
      </p:sp>
      <p:sp>
        <p:nvSpPr>
          <p:cNvPr id="3" name="Content Placeholder 2"/>
          <p:cNvSpPr>
            <a:spLocks noGrp="1"/>
          </p:cNvSpPr>
          <p:nvPr>
            <p:ph idx="1"/>
          </p:nvPr>
        </p:nvSpPr>
        <p:spPr>
          <a:xfrm>
            <a:off x="533400" y="1629576"/>
            <a:ext cx="5348049" cy="4419600"/>
          </a:xfrm>
        </p:spPr>
        <p:txBody>
          <a:bodyPr vert="horz" lIns="91440" tIns="45720" rIns="91440" bIns="45720" rtlCol="0" anchor="t">
            <a:normAutofit fontScale="92500" lnSpcReduction="10000"/>
          </a:bodyPr>
          <a:lstStyle/>
          <a:p>
            <a:r>
              <a:rPr lang="en-US" dirty="0">
                <a:latin typeface="Garamond"/>
              </a:rPr>
              <a:t>Infrastructure surtax funds can be used for land acquisition for affordable housing (Refer to Florida Statutes Section 212.055(2)(d)(1)(e))</a:t>
            </a:r>
            <a:endParaRPr lang="en-US" dirty="0">
              <a:latin typeface="Garamond" panose="02020404030301010803" pitchFamily="18" charset="0"/>
            </a:endParaRPr>
          </a:p>
          <a:p>
            <a:r>
              <a:rPr lang="en-US" dirty="0">
                <a:latin typeface="Garamond"/>
              </a:rPr>
              <a:t>Resource can be provided through a ground lease program that maintains affordability in perpetuity</a:t>
            </a:r>
          </a:p>
          <a:p>
            <a:r>
              <a:rPr lang="en-US" dirty="0">
                <a:latin typeface="Garamond"/>
              </a:rPr>
              <a:t>Examples:</a:t>
            </a:r>
          </a:p>
          <a:p>
            <a:pPr lvl="1"/>
            <a:r>
              <a:rPr lang="en-US" dirty="0">
                <a:latin typeface="Garamond"/>
              </a:rPr>
              <a:t>Pinellas County: over 600 permanently affordable rental units</a:t>
            </a:r>
          </a:p>
          <a:p>
            <a:pPr lvl="1"/>
            <a:r>
              <a:rPr lang="en-US" dirty="0">
                <a:latin typeface="Garamond"/>
              </a:rPr>
              <a:t>Collier County: currently working to develop rental units</a:t>
            </a:r>
          </a:p>
          <a:p>
            <a:endParaRPr lang="en-US" dirty="0"/>
          </a:p>
        </p:txBody>
      </p:sp>
      <p:pic>
        <p:nvPicPr>
          <p:cNvPr id="5" name="Content Placeholder 6">
            <a:extLst>
              <a:ext uri="{FF2B5EF4-FFF2-40B4-BE49-F238E27FC236}">
                <a16:creationId xmlns:a16="http://schemas.microsoft.com/office/drawing/2014/main" id="{7BC340DC-2C97-498D-8856-ADF3243C9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553" y="1757767"/>
            <a:ext cx="3070662" cy="204710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4FA50C0-9358-4BDB-AED5-4C50B511CBE6}"/>
              </a:ext>
            </a:extLst>
          </p:cNvPr>
          <p:cNvSpPr txBox="1"/>
          <p:nvPr/>
        </p:nvSpPr>
        <p:spPr>
          <a:xfrm>
            <a:off x="9572177" y="2463226"/>
            <a:ext cx="2311248" cy="584775"/>
          </a:xfrm>
          <a:prstGeom prst="rect">
            <a:avLst/>
          </a:prstGeom>
          <a:noFill/>
        </p:spPr>
        <p:txBody>
          <a:bodyPr wrap="square" rtlCol="0">
            <a:spAutoFit/>
          </a:bodyPr>
          <a:lstStyle/>
          <a:p>
            <a:r>
              <a:rPr lang="en-US" sz="800" dirty="0">
                <a:latin typeface="Garamond" panose="02020404030301010803" pitchFamily="18" charset="0"/>
              </a:rPr>
              <a:t>Garden Trail Apartments in Clearwater is funded by Pinellas County’s Land Assembly Program and will remain affordable in perpetuity. Source: </a:t>
            </a:r>
            <a:r>
              <a:rPr lang="en-US" sz="800" dirty="0">
                <a:latin typeface="Garamond" panose="02020404030301010803" pitchFamily="18" charset="0"/>
                <a:hlinkClick r:id="rId4"/>
              </a:rPr>
              <a:t>http://pinellascounty.org/hfa/</a:t>
            </a:r>
            <a:endParaRPr lang="en-US" sz="800" dirty="0">
              <a:latin typeface="Garamond" panose="02020404030301010803" pitchFamily="18" charset="0"/>
            </a:endParaRPr>
          </a:p>
        </p:txBody>
      </p:sp>
      <p:cxnSp>
        <p:nvCxnSpPr>
          <p:cNvPr id="7" name="Straight Connector 6">
            <a:extLst>
              <a:ext uri="{FF2B5EF4-FFF2-40B4-BE49-F238E27FC236}">
                <a16:creationId xmlns:a16="http://schemas.microsoft.com/office/drawing/2014/main" id="{44FE85EC-8C7C-4BF2-80CB-27AEFBB3A180}"/>
              </a:ext>
            </a:extLst>
          </p:cNvPr>
          <p:cNvCxnSpPr>
            <a:cxnSpLocks/>
          </p:cNvCxnSpPr>
          <p:nvPr/>
        </p:nvCxnSpPr>
        <p:spPr>
          <a:xfrm>
            <a:off x="505052" y="1600200"/>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98EB558-4C3C-F268-E97C-D994666317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5543" y="4071035"/>
            <a:ext cx="1532437" cy="1485631"/>
          </a:xfrm>
          <a:prstGeom prst="rect">
            <a:avLst/>
          </a:prstGeom>
        </p:spPr>
      </p:pic>
      <p:pic>
        <p:nvPicPr>
          <p:cNvPr id="1026" name="Picture 2">
            <a:extLst>
              <a:ext uri="{FF2B5EF4-FFF2-40B4-BE49-F238E27FC236}">
                <a16:creationId xmlns:a16="http://schemas.microsoft.com/office/drawing/2014/main" id="{5ECBCF2A-DEE6-F025-F315-D2F7130F7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1215" y="4071035"/>
            <a:ext cx="1267941" cy="1631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17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nd the Best Jacksonville Playground - Jacksonville Beach Moms">
            <a:extLst>
              <a:ext uri="{FF2B5EF4-FFF2-40B4-BE49-F238E27FC236}">
                <a16:creationId xmlns:a16="http://schemas.microsoft.com/office/drawing/2014/main" id="{1E95217A-B8C1-C4E3-E884-5FD562EB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26" y="1539118"/>
            <a:ext cx="5413665" cy="3502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Dell Holmes Park - Recreation - St Petersburg - St Petersburg">
            <a:extLst>
              <a:ext uri="{FF2B5EF4-FFF2-40B4-BE49-F238E27FC236}">
                <a16:creationId xmlns:a16="http://schemas.microsoft.com/office/drawing/2014/main" id="{CF7A3EB1-C4D9-734D-17D2-25FDC39C9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155" y="1539118"/>
            <a:ext cx="5259219" cy="3502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3FFE5B9B-F50A-7A32-6581-E4FDE2AD3CB7}"/>
              </a:ext>
            </a:extLst>
          </p:cNvPr>
          <p:cNvSpPr>
            <a:spLocks noGrp="1"/>
          </p:cNvSpPr>
          <p:nvPr>
            <p:ph type="title"/>
          </p:nvPr>
        </p:nvSpPr>
        <p:spPr/>
        <p:txBody>
          <a:bodyPr/>
          <a:lstStyle/>
          <a:p>
            <a:r>
              <a:rPr lang="en-US" b="1" dirty="0">
                <a:solidFill>
                  <a:srgbClr val="008080"/>
                </a:solidFill>
                <a:latin typeface="Segoe UI" panose="020B0502040204020203" pitchFamily="34" charset="0"/>
                <a:cs typeface="Segoe UI" panose="020B0502040204020203" pitchFamily="34" charset="0"/>
              </a:rPr>
              <a:t>Infrastructure, Amenities and Assets</a:t>
            </a:r>
          </a:p>
        </p:txBody>
      </p:sp>
      <p:sp>
        <p:nvSpPr>
          <p:cNvPr id="7" name="TextBox 6">
            <a:extLst>
              <a:ext uri="{FF2B5EF4-FFF2-40B4-BE49-F238E27FC236}">
                <a16:creationId xmlns:a16="http://schemas.microsoft.com/office/drawing/2014/main" id="{606B07F6-C870-7D49-37F0-8ECEF7A2DDC0}"/>
              </a:ext>
            </a:extLst>
          </p:cNvPr>
          <p:cNvSpPr txBox="1"/>
          <p:nvPr/>
        </p:nvSpPr>
        <p:spPr>
          <a:xfrm>
            <a:off x="654626" y="5163427"/>
            <a:ext cx="5045186" cy="215444"/>
          </a:xfrm>
          <a:prstGeom prst="rect">
            <a:avLst/>
          </a:prstGeom>
          <a:noFill/>
        </p:spPr>
        <p:txBody>
          <a:bodyPr wrap="square" rtlCol="0">
            <a:spAutoFit/>
          </a:bodyPr>
          <a:lstStyle/>
          <a:p>
            <a:r>
              <a:rPr lang="en-US" sz="800" dirty="0"/>
              <a:t>Photo Credit: Jacksonville Beach Moms </a:t>
            </a:r>
            <a:r>
              <a:rPr lang="en-US" sz="800" dirty="0">
                <a:hlinkClick r:id="rId4"/>
              </a:rPr>
              <a:t>https://www.jacksonvillebeachmoms.com/jacksonville-playground/</a:t>
            </a:r>
            <a:r>
              <a:rPr lang="en-US" sz="800" dirty="0"/>
              <a:t> </a:t>
            </a:r>
          </a:p>
        </p:txBody>
      </p:sp>
      <p:sp>
        <p:nvSpPr>
          <p:cNvPr id="8" name="TextBox 7">
            <a:extLst>
              <a:ext uri="{FF2B5EF4-FFF2-40B4-BE49-F238E27FC236}">
                <a16:creationId xmlns:a16="http://schemas.microsoft.com/office/drawing/2014/main" id="{045B8855-FDF4-2BBE-628A-33037A68AFB3}"/>
              </a:ext>
            </a:extLst>
          </p:cNvPr>
          <p:cNvSpPr txBox="1"/>
          <p:nvPr/>
        </p:nvSpPr>
        <p:spPr>
          <a:xfrm>
            <a:off x="6385171" y="5163427"/>
            <a:ext cx="5045186" cy="338554"/>
          </a:xfrm>
          <a:prstGeom prst="rect">
            <a:avLst/>
          </a:prstGeom>
          <a:noFill/>
        </p:spPr>
        <p:txBody>
          <a:bodyPr wrap="square" rtlCol="0">
            <a:spAutoFit/>
          </a:bodyPr>
          <a:lstStyle/>
          <a:p>
            <a:r>
              <a:rPr lang="en-US" sz="800" dirty="0"/>
              <a:t>Photo Credit: My Area Network 727 Area </a:t>
            </a:r>
            <a:r>
              <a:rPr lang="en-US" sz="800" dirty="0">
                <a:hlinkClick r:id="rId5"/>
              </a:rPr>
              <a:t>https://www.727area.com/florida/st-petersburg/recreation/dell-holmes-park.htm</a:t>
            </a:r>
            <a:r>
              <a:rPr lang="en-US" sz="800" dirty="0"/>
              <a:t> </a:t>
            </a:r>
          </a:p>
        </p:txBody>
      </p:sp>
      <p:cxnSp>
        <p:nvCxnSpPr>
          <p:cNvPr id="9" name="Straight Connector 8">
            <a:extLst>
              <a:ext uri="{FF2B5EF4-FFF2-40B4-BE49-F238E27FC236}">
                <a16:creationId xmlns:a16="http://schemas.microsoft.com/office/drawing/2014/main" id="{633744B2-32A4-3153-3353-6391D8AB0E9F}"/>
              </a:ext>
              <a:ext uri="{C183D7F6-B498-43B3-948B-1728B52AA6E4}">
                <adec:decorative xmlns:adec="http://schemas.microsoft.com/office/drawing/2017/decorative" val="1"/>
              </a:ext>
            </a:extLst>
          </p:cNvPr>
          <p:cNvCxnSpPr>
            <a:cxnSpLocks/>
          </p:cNvCxnSpPr>
          <p:nvPr/>
        </p:nvCxnSpPr>
        <p:spPr>
          <a:xfrm>
            <a:off x="505052" y="1391881"/>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539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91C4-9816-E45B-422B-8F788AD933CB}"/>
              </a:ext>
            </a:extLst>
          </p:cNvPr>
          <p:cNvSpPr>
            <a:spLocks noGrp="1"/>
          </p:cNvSpPr>
          <p:nvPr>
            <p:ph type="title"/>
          </p:nvPr>
        </p:nvSpPr>
        <p:spPr>
          <a:xfrm>
            <a:off x="831850" y="1823147"/>
            <a:ext cx="10708986" cy="1500187"/>
          </a:xfrm>
        </p:spPr>
        <p:txBody>
          <a:bodyPr>
            <a:normAutofit fontScale="90000"/>
          </a:bodyPr>
          <a:lstStyle/>
          <a:p>
            <a:pPr algn="ctr"/>
            <a:r>
              <a:rPr lang="en-US" b="1" dirty="0">
                <a:latin typeface="Segoe UI" panose="020B0502040204020203" pitchFamily="34" charset="0"/>
                <a:cs typeface="Segoe UI" panose="020B0502040204020203" pitchFamily="34" charset="0"/>
              </a:rPr>
              <a:t>CLT Resources – Florida Examples</a:t>
            </a:r>
          </a:p>
        </p:txBody>
      </p:sp>
      <p:sp>
        <p:nvSpPr>
          <p:cNvPr id="3" name="Text Placeholder 2">
            <a:extLst>
              <a:ext uri="{FF2B5EF4-FFF2-40B4-BE49-F238E27FC236}">
                <a16:creationId xmlns:a16="http://schemas.microsoft.com/office/drawing/2014/main" id="{5BC749F7-0941-C8F7-604C-7C1FC265EB5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273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052" y="139449"/>
            <a:ext cx="10874148" cy="1512884"/>
          </a:xfrm>
        </p:spPr>
        <p:txBody>
          <a:bodyPr>
            <a:normAutofit/>
          </a:bodyPr>
          <a:lstStyle/>
          <a:p>
            <a:r>
              <a:rPr lang="en-US" b="1" dirty="0">
                <a:solidFill>
                  <a:srgbClr val="008080"/>
                </a:solidFill>
                <a:latin typeface="Segoe UI" panose="020B0502040204020203" pitchFamily="34" charset="0"/>
                <a:cs typeface="Segoe UI" panose="020B0502040204020203" pitchFamily="34" charset="0"/>
              </a:rPr>
              <a:t>CLT Training and Certification Program</a:t>
            </a:r>
          </a:p>
        </p:txBody>
      </p:sp>
      <p:sp>
        <p:nvSpPr>
          <p:cNvPr id="4" name="Content Placeholder 3"/>
          <p:cNvSpPr>
            <a:spLocks noGrp="1"/>
          </p:cNvSpPr>
          <p:nvPr>
            <p:ph idx="1"/>
          </p:nvPr>
        </p:nvSpPr>
        <p:spPr>
          <a:xfrm>
            <a:off x="533400" y="1524001"/>
            <a:ext cx="7986757" cy="3876942"/>
          </a:xfrm>
        </p:spPr>
        <p:txBody>
          <a:bodyPr>
            <a:normAutofit lnSpcReduction="10000"/>
          </a:bodyPr>
          <a:lstStyle/>
          <a:p>
            <a:r>
              <a:rPr lang="en-US" sz="2400" dirty="0">
                <a:latin typeface="Segoe UI" panose="020B0502040204020203" pitchFamily="34" charset="0"/>
                <a:cs typeface="Segoe UI" panose="020B0502040204020203" pitchFamily="34" charset="0"/>
              </a:rPr>
              <a:t>Training to build capacity in CLTs based on standards and best practices</a:t>
            </a:r>
          </a:p>
          <a:p>
            <a:r>
              <a:rPr lang="en-US" sz="2400" dirty="0">
                <a:latin typeface="Segoe UI" panose="020B0502040204020203" pitchFamily="34" charset="0"/>
                <a:cs typeface="Segoe UI" panose="020B0502040204020203" pitchFamily="34" charset="0"/>
              </a:rPr>
              <a:t>Technical assistance and peer learning</a:t>
            </a:r>
          </a:p>
          <a:p>
            <a:r>
              <a:rPr lang="en-US" sz="2400" dirty="0">
                <a:latin typeface="Segoe UI" panose="020B0502040204020203" pitchFamily="34" charset="0"/>
                <a:cs typeface="Segoe UI" panose="020B0502040204020203" pitchFamily="34" charset="0"/>
              </a:rPr>
              <a:t>Organizational Self-Assessment to determine CLTs ability to: </a:t>
            </a:r>
          </a:p>
          <a:p>
            <a:pPr lvl="1"/>
            <a:r>
              <a:rPr lang="en-US" sz="2000" dirty="0">
                <a:latin typeface="Segoe UI" panose="020B0502040204020203" pitchFamily="34" charset="0"/>
                <a:cs typeface="Segoe UI" panose="020B0502040204020203" pitchFamily="34" charset="0"/>
              </a:rPr>
              <a:t>carry out stewardship responsibilities </a:t>
            </a:r>
          </a:p>
          <a:p>
            <a:pPr lvl="1"/>
            <a:r>
              <a:rPr lang="en-US" sz="2000" dirty="0">
                <a:latin typeface="Segoe UI" panose="020B0502040204020203" pitchFamily="34" charset="0"/>
                <a:cs typeface="Segoe UI" panose="020B0502040204020203" pitchFamily="34" charset="0"/>
              </a:rPr>
              <a:t>Minimize risks of default</a:t>
            </a:r>
          </a:p>
          <a:p>
            <a:pPr lvl="1"/>
            <a:r>
              <a:rPr lang="en-US" sz="2000" dirty="0">
                <a:latin typeface="Segoe UI" panose="020B0502040204020203" pitchFamily="34" charset="0"/>
                <a:cs typeface="Segoe UI" panose="020B0502040204020203" pitchFamily="34" charset="0"/>
              </a:rPr>
              <a:t>Meet GSE requirements</a:t>
            </a:r>
            <a:endParaRPr lang="en-US"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Review of operations by Florida Housing Coalition</a:t>
            </a:r>
          </a:p>
          <a:p>
            <a:r>
              <a:rPr lang="en-US" sz="2400" dirty="0">
                <a:latin typeface="Segoe UI" panose="020B0502040204020203" pitchFamily="34" charset="0"/>
                <a:cs typeface="Segoe UI" panose="020B0502040204020203" pitchFamily="34" charset="0"/>
              </a:rPr>
              <a:t>Certification recognized by Freddie Mac</a:t>
            </a:r>
          </a:p>
          <a:p>
            <a:endParaRPr lang="en-US" dirty="0">
              <a:latin typeface="Garamond" panose="02020404030301010803" pitchFamily="18" charset="0"/>
            </a:endParaRPr>
          </a:p>
          <a:p>
            <a:endParaRPr lang="en-US" dirty="0"/>
          </a:p>
          <a:p>
            <a:pPr marL="0" indent="0">
              <a:buNone/>
            </a:pPr>
            <a:endParaRPr lang="en-US" dirty="0"/>
          </a:p>
        </p:txBody>
      </p:sp>
      <p:cxnSp>
        <p:nvCxnSpPr>
          <p:cNvPr id="5" name="Straight Connector 4">
            <a:extLst>
              <a:ext uri="{FF2B5EF4-FFF2-40B4-BE49-F238E27FC236}">
                <a16:creationId xmlns:a16="http://schemas.microsoft.com/office/drawing/2014/main" id="{4F2EB479-6076-416A-B1BD-800832026E67}"/>
              </a:ext>
            </a:extLst>
          </p:cNvPr>
          <p:cNvCxnSpPr>
            <a:cxnSpLocks/>
          </p:cNvCxnSpPr>
          <p:nvPr/>
        </p:nvCxnSpPr>
        <p:spPr>
          <a:xfrm>
            <a:off x="505052" y="1525426"/>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C1FC03F-6BB6-95FF-DD7B-B2F46D2307DC}"/>
              </a:ext>
            </a:extLst>
          </p:cNvPr>
          <p:cNvPicPr>
            <a:picLocks noChangeAspect="1"/>
          </p:cNvPicPr>
          <p:nvPr/>
        </p:nvPicPr>
        <p:blipFill>
          <a:blip r:embed="rId2"/>
          <a:stretch>
            <a:fillRect/>
          </a:stretch>
        </p:blipFill>
        <p:spPr>
          <a:xfrm>
            <a:off x="8610463" y="1652333"/>
            <a:ext cx="3076485" cy="3937638"/>
          </a:xfrm>
          <a:prstGeom prst="rect">
            <a:avLst/>
          </a:prstGeom>
        </p:spPr>
      </p:pic>
      <p:sp>
        <p:nvSpPr>
          <p:cNvPr id="7" name="TextBox 6">
            <a:extLst>
              <a:ext uri="{FF2B5EF4-FFF2-40B4-BE49-F238E27FC236}">
                <a16:creationId xmlns:a16="http://schemas.microsoft.com/office/drawing/2014/main" id="{71B80689-E362-6CC1-2411-99D61A952DB9}"/>
              </a:ext>
            </a:extLst>
          </p:cNvPr>
          <p:cNvSpPr txBox="1"/>
          <p:nvPr/>
        </p:nvSpPr>
        <p:spPr>
          <a:xfrm>
            <a:off x="8610463" y="5589971"/>
            <a:ext cx="3306336" cy="338554"/>
          </a:xfrm>
          <a:prstGeom prst="rect">
            <a:avLst/>
          </a:prstGeom>
          <a:noFill/>
        </p:spPr>
        <p:txBody>
          <a:bodyPr wrap="square" rtlCol="0">
            <a:spAutoFit/>
          </a:bodyPr>
          <a:lstStyle/>
          <a:p>
            <a:r>
              <a:rPr lang="en-US" sz="800" dirty="0">
                <a:latin typeface="Garamond" panose="02020404030301010803" pitchFamily="18" charset="0"/>
              </a:rPr>
              <a:t>CLT Best Practices Manual: </a:t>
            </a:r>
            <a:r>
              <a:rPr lang="en-US" sz="800" dirty="0">
                <a:latin typeface="Garamond" panose="02020404030301010803" pitchFamily="18" charset="0"/>
                <a:hlinkClick r:id="rId3"/>
              </a:rPr>
              <a:t>http://www.flhousing.org/wp-content/uploads/2021/08/8-30-FL-CLT-Best-Practices-FINAL.pdf</a:t>
            </a:r>
            <a:r>
              <a:rPr lang="en-US" sz="800" dirty="0">
                <a:latin typeface="Garamond" panose="02020404030301010803" pitchFamily="18" charset="0"/>
              </a:rPr>
              <a:t> </a:t>
            </a:r>
          </a:p>
        </p:txBody>
      </p:sp>
    </p:spTree>
    <p:extLst>
      <p:ext uri="{BB962C8B-B14F-4D97-AF65-F5344CB8AC3E}">
        <p14:creationId xmlns:p14="http://schemas.microsoft.com/office/powerpoint/2010/main" val="2630398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83975" y="381000"/>
            <a:ext cx="6934200" cy="762000"/>
          </a:xfrm>
        </p:spPr>
        <p:txBody>
          <a:bodyPr>
            <a:normAutofit fontScale="90000"/>
          </a:bodyPr>
          <a:lstStyle/>
          <a:p>
            <a:r>
              <a:rPr lang="en-US" altLang="en-US" b="1" dirty="0">
                <a:solidFill>
                  <a:srgbClr val="008080"/>
                </a:solidFill>
                <a:latin typeface="Segoe UI" panose="020B0502040204020203" pitchFamily="34" charset="0"/>
                <a:cs typeface="Segoe UI" panose="020B0502040204020203" pitchFamily="34" charset="0"/>
              </a:rPr>
              <a:t>CLT Homebuyer Education </a:t>
            </a:r>
          </a:p>
        </p:txBody>
      </p:sp>
      <p:sp>
        <p:nvSpPr>
          <p:cNvPr id="31747" name="Rectangle 3"/>
          <p:cNvSpPr>
            <a:spLocks noGrp="1" noChangeArrowheads="1"/>
          </p:cNvSpPr>
          <p:nvPr>
            <p:ph idx="1"/>
          </p:nvPr>
        </p:nvSpPr>
        <p:spPr>
          <a:xfrm>
            <a:off x="557326" y="1321940"/>
            <a:ext cx="7443674" cy="4649492"/>
          </a:xfrm>
        </p:spPr>
        <p:txBody>
          <a:bodyPr>
            <a:normAutofit/>
          </a:bodyPr>
          <a:lstStyle/>
          <a:p>
            <a:pPr>
              <a:spcAft>
                <a:spcPct val="20000"/>
              </a:spcAft>
            </a:pPr>
            <a:r>
              <a:rPr lang="en-US" altLang="en-US" dirty="0">
                <a:latin typeface="Segoe UI" panose="020B0502040204020203" pitchFamily="34" charset="0"/>
                <a:cs typeface="Segoe UI" panose="020B0502040204020203" pitchFamily="34" charset="0"/>
              </a:rPr>
              <a:t>Model CLT Homebuyer Education Module helps counselors inform buyers of the CLT option</a:t>
            </a:r>
          </a:p>
          <a:p>
            <a:pPr>
              <a:spcAft>
                <a:spcPct val="20000"/>
              </a:spcAft>
            </a:pPr>
            <a:r>
              <a:rPr lang="en-US" altLang="en-US" dirty="0">
                <a:latin typeface="Segoe UI" panose="020B0502040204020203" pitchFamily="34" charset="0"/>
                <a:cs typeface="Segoe UI" panose="020B0502040204020203" pitchFamily="34" charset="0"/>
              </a:rPr>
              <a:t>Requires buyers to attest to understanding of CLT homeownership and resale formula prior to purchase</a:t>
            </a:r>
          </a:p>
          <a:p>
            <a:pPr>
              <a:spcAft>
                <a:spcPct val="20000"/>
              </a:spcAft>
            </a:pPr>
            <a:r>
              <a:rPr lang="en-US" altLang="en-US" dirty="0">
                <a:latin typeface="Segoe UI" panose="020B0502040204020203" pitchFamily="34" charset="0"/>
                <a:cs typeface="Segoe UI" panose="020B0502040204020203" pitchFamily="34" charset="0"/>
              </a:rPr>
              <a:t>Teacher’s and Homebuyer’s Editions downloadable at: </a:t>
            </a:r>
            <a:r>
              <a:rPr lang="en-US" altLang="en-US" dirty="0">
                <a:latin typeface="Segoe UI" panose="020B0502040204020203" pitchFamily="34" charset="0"/>
                <a:cs typeface="Segoe UI" panose="020B0502040204020203" pitchFamily="34" charset="0"/>
                <a:hlinkClick r:id="rId2"/>
              </a:rPr>
              <a:t>https://flhousing.org/community-land-trusts/</a:t>
            </a:r>
            <a:r>
              <a:rPr lang="en-US" altLang="en-US" dirty="0">
                <a:latin typeface="Segoe UI" panose="020B0502040204020203" pitchFamily="34" charset="0"/>
                <a:cs typeface="Segoe UI" panose="020B0502040204020203" pitchFamily="34" charset="0"/>
              </a:rPr>
              <a:t> </a:t>
            </a:r>
          </a:p>
        </p:txBody>
      </p:sp>
      <p:pic>
        <p:nvPicPr>
          <p:cNvPr id="2" name="Picture 1">
            <a:extLst>
              <a:ext uri="{FF2B5EF4-FFF2-40B4-BE49-F238E27FC236}">
                <a16:creationId xmlns:a16="http://schemas.microsoft.com/office/drawing/2014/main" id="{01931005-32FC-4E7C-B154-4DBFB087D66A}"/>
              </a:ext>
            </a:extLst>
          </p:cNvPr>
          <p:cNvPicPr>
            <a:picLocks noChangeAspect="1"/>
          </p:cNvPicPr>
          <p:nvPr/>
        </p:nvPicPr>
        <p:blipFill rotWithShape="1">
          <a:blip r:embed="rId3"/>
          <a:srcRect l="3873" t="1539" r="3924" b="13380"/>
          <a:stretch/>
        </p:blipFill>
        <p:spPr>
          <a:xfrm>
            <a:off x="8053274" y="1321940"/>
            <a:ext cx="3581400" cy="4214119"/>
          </a:xfrm>
          <a:prstGeom prst="rect">
            <a:avLst/>
          </a:prstGeom>
        </p:spPr>
      </p:pic>
      <p:cxnSp>
        <p:nvCxnSpPr>
          <p:cNvPr id="7" name="Straight Connector 6">
            <a:extLst>
              <a:ext uri="{FF2B5EF4-FFF2-40B4-BE49-F238E27FC236}">
                <a16:creationId xmlns:a16="http://schemas.microsoft.com/office/drawing/2014/main" id="{B0E01841-137D-4208-87BD-94F783760808}"/>
              </a:ext>
            </a:extLst>
          </p:cNvPr>
          <p:cNvCxnSpPr>
            <a:cxnSpLocks/>
          </p:cNvCxnSpPr>
          <p:nvPr/>
        </p:nvCxnSpPr>
        <p:spPr>
          <a:xfrm>
            <a:off x="505052" y="1143000"/>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495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052" y="46038"/>
            <a:ext cx="10515600" cy="1325563"/>
          </a:xfrm>
        </p:spPr>
        <p:txBody>
          <a:bodyPr/>
          <a:lstStyle/>
          <a:p>
            <a:r>
              <a:rPr lang="en-US" b="1" dirty="0">
                <a:solidFill>
                  <a:srgbClr val="008080"/>
                </a:solidFill>
                <a:latin typeface="Segoe UI" panose="020B0502040204020203" pitchFamily="34" charset="0"/>
                <a:cs typeface="Segoe UI" panose="020B0502040204020203" pitchFamily="34" charset="0"/>
              </a:rPr>
              <a:t>Purchase Assistance Strategies</a:t>
            </a:r>
          </a:p>
        </p:txBody>
      </p:sp>
      <p:sp>
        <p:nvSpPr>
          <p:cNvPr id="3" name="Content Placeholder 2"/>
          <p:cNvSpPr>
            <a:spLocks noGrp="1"/>
          </p:cNvSpPr>
          <p:nvPr>
            <p:ph idx="1"/>
          </p:nvPr>
        </p:nvSpPr>
        <p:spPr>
          <a:xfrm>
            <a:off x="505052" y="1363662"/>
            <a:ext cx="10515600" cy="4351338"/>
          </a:xfrm>
        </p:spPr>
        <p:txBody>
          <a:bodyPr vert="horz" lIns="91440" tIns="45720" rIns="91440" bIns="45720" rtlCol="0" anchor="t">
            <a:normAutofit/>
          </a:bodyPr>
          <a:lstStyle/>
          <a:p>
            <a:r>
              <a:rPr lang="en-US" sz="3200" dirty="0">
                <a:latin typeface="Segoe UI" panose="020B0502040204020203" pitchFamily="34" charset="0"/>
                <a:cs typeface="Segoe UI" panose="020B0502040204020203" pitchFamily="34" charset="0"/>
              </a:rPr>
              <a:t>Model CLT Add-On Language for SHIP Purchase Assistance Strategies</a:t>
            </a:r>
          </a:p>
          <a:p>
            <a:r>
              <a:rPr lang="en-US" sz="3200" dirty="0">
                <a:latin typeface="Segoe UI" panose="020B0502040204020203" pitchFamily="34" charset="0"/>
                <a:cs typeface="Segoe UI" panose="020B0502040204020203" pitchFamily="34" charset="0"/>
              </a:rPr>
              <a:t>Federal Funding strategies</a:t>
            </a:r>
          </a:p>
          <a:p>
            <a:pPr lvl="1"/>
            <a:r>
              <a:rPr lang="en-US" sz="2800" dirty="0">
                <a:latin typeface="Segoe UI" panose="020B0502040204020203" pitchFamily="34" charset="0"/>
                <a:cs typeface="Segoe UI" panose="020B0502040204020203" pitchFamily="34" charset="0"/>
              </a:rPr>
              <a:t>Establish NRSA with CLT as a CBDO</a:t>
            </a:r>
          </a:p>
          <a:p>
            <a:pPr lvl="1"/>
            <a:r>
              <a:rPr lang="en-US" sz="2800" dirty="0">
                <a:latin typeface="Segoe UI" panose="020B0502040204020203" pitchFamily="34" charset="0"/>
                <a:cs typeface="Segoe UI" panose="020B0502040204020203" pitchFamily="34" charset="0"/>
              </a:rPr>
              <a:t>Stewardship activities of CLT as a public service</a:t>
            </a:r>
          </a:p>
          <a:p>
            <a:pPr lvl="1"/>
            <a:r>
              <a:rPr lang="en-US" sz="2800" dirty="0">
                <a:latin typeface="Segoe UI" panose="020B0502040204020203" pitchFamily="34" charset="0"/>
                <a:cs typeface="Segoe UI" panose="020B0502040204020203" pitchFamily="34" charset="0"/>
              </a:rPr>
              <a:t>Resale approach with HOME funds</a:t>
            </a:r>
          </a:p>
          <a:p>
            <a:r>
              <a:rPr lang="en-US" sz="3200" dirty="0">
                <a:latin typeface="Segoe UI" panose="020B0502040204020203" pitchFamily="34" charset="0"/>
                <a:cs typeface="Segoe UI" panose="020B0502040204020203" pitchFamily="34" charset="0"/>
              </a:rPr>
              <a:t>Make all sources of purchase assistance assumable, if possible</a:t>
            </a:r>
          </a:p>
          <a:p>
            <a:endParaRPr lang="en-US" dirty="0"/>
          </a:p>
        </p:txBody>
      </p:sp>
      <p:cxnSp>
        <p:nvCxnSpPr>
          <p:cNvPr id="5" name="Straight Connector 4">
            <a:extLst>
              <a:ext uri="{FF2B5EF4-FFF2-40B4-BE49-F238E27FC236}">
                <a16:creationId xmlns:a16="http://schemas.microsoft.com/office/drawing/2014/main" id="{AA5224D4-C243-435A-ADB3-ED2AEE7DA1BA}"/>
              </a:ext>
            </a:extLst>
          </p:cNvPr>
          <p:cNvCxnSpPr>
            <a:cxnSpLocks/>
          </p:cNvCxnSpPr>
          <p:nvPr/>
        </p:nvCxnSpPr>
        <p:spPr>
          <a:xfrm>
            <a:off x="457200" y="1143000"/>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596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8646-7BA5-46FC-1A1F-7018082677C3}"/>
              </a:ext>
            </a:extLst>
          </p:cNvPr>
          <p:cNvSpPr>
            <a:spLocks noGrp="1"/>
          </p:cNvSpPr>
          <p:nvPr>
            <p:ph type="title"/>
          </p:nvPr>
        </p:nvSpPr>
        <p:spPr>
          <a:xfrm>
            <a:off x="838200" y="1186872"/>
            <a:ext cx="10515600" cy="2293938"/>
          </a:xfrm>
        </p:spPr>
        <p:txBody>
          <a:bodyPr/>
          <a:lstStyle/>
          <a:p>
            <a:pPr algn="ctr"/>
            <a:r>
              <a:rPr lang="en-US" b="1" dirty="0">
                <a:latin typeface="Segoe UI" panose="020B0502040204020203" pitchFamily="34" charset="0"/>
                <a:cs typeface="Segoe UI" panose="020B0502040204020203" pitchFamily="34" charset="0"/>
              </a:rPr>
              <a:t>Planning for Permanent Affordability</a:t>
            </a:r>
          </a:p>
        </p:txBody>
      </p:sp>
      <p:sp>
        <p:nvSpPr>
          <p:cNvPr id="3" name="Text Placeholder 2">
            <a:extLst>
              <a:ext uri="{FF2B5EF4-FFF2-40B4-BE49-F238E27FC236}">
                <a16:creationId xmlns:a16="http://schemas.microsoft.com/office/drawing/2014/main" id="{5F487A2E-8552-6FCE-D2B3-6C47CD9D5F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37618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D44C3-AD74-EFB5-5CCB-A9114A56BF1A}"/>
              </a:ext>
            </a:extLst>
          </p:cNvPr>
          <p:cNvSpPr>
            <a:spLocks noGrp="1"/>
          </p:cNvSpPr>
          <p:nvPr>
            <p:ph type="title"/>
          </p:nvPr>
        </p:nvSpPr>
        <p:spPr>
          <a:xfrm>
            <a:off x="838200" y="101888"/>
            <a:ext cx="10515600" cy="1325563"/>
          </a:xfrm>
        </p:spPr>
        <p:txBody>
          <a:bodyPr/>
          <a:lstStyle/>
          <a:p>
            <a:r>
              <a:rPr lang="en-US" dirty="0"/>
              <a:t>Planning for Permanent Affordability</a:t>
            </a:r>
          </a:p>
        </p:txBody>
      </p:sp>
      <p:sp>
        <p:nvSpPr>
          <p:cNvPr id="3" name="Content Placeholder 2">
            <a:extLst>
              <a:ext uri="{FF2B5EF4-FFF2-40B4-BE49-F238E27FC236}">
                <a16:creationId xmlns:a16="http://schemas.microsoft.com/office/drawing/2014/main" id="{E219FBB6-651A-7818-A94D-41272824876B}"/>
              </a:ext>
            </a:extLst>
          </p:cNvPr>
          <p:cNvSpPr>
            <a:spLocks noGrp="1"/>
          </p:cNvSpPr>
          <p:nvPr>
            <p:ph idx="1"/>
          </p:nvPr>
        </p:nvSpPr>
        <p:spPr>
          <a:xfrm>
            <a:off x="519545" y="1253331"/>
            <a:ext cx="11152910" cy="4351338"/>
          </a:xfrm>
        </p:spPr>
        <p:txBody>
          <a:bodyPr>
            <a:normAutofit fontScale="92500" lnSpcReduction="10000"/>
          </a:bodyPr>
          <a:lstStyle/>
          <a:p>
            <a:r>
              <a:rPr lang="en-US" dirty="0"/>
              <a:t>Underwriting developments with permanent affordability in mind</a:t>
            </a:r>
          </a:p>
          <a:p>
            <a:r>
              <a:rPr lang="en-US" dirty="0"/>
              <a:t>Initial funding – may require higher investment up front to ensure permanent affordability</a:t>
            </a:r>
          </a:p>
          <a:p>
            <a:r>
              <a:rPr lang="en-US" dirty="0"/>
              <a:t>Asset and property management </a:t>
            </a:r>
          </a:p>
          <a:p>
            <a:pPr lvl="1"/>
            <a:r>
              <a:rPr lang="en-US" dirty="0"/>
              <a:t>Long-term upkeep of structure</a:t>
            </a:r>
          </a:p>
          <a:p>
            <a:pPr lvl="1"/>
            <a:r>
              <a:rPr lang="en-US" dirty="0"/>
              <a:t>Prioritizing preservation funding and other local incentives for permanently affordable housing</a:t>
            </a:r>
          </a:p>
          <a:p>
            <a:pPr lvl="1"/>
            <a:r>
              <a:rPr lang="en-US" dirty="0"/>
              <a:t>Provision of services to meet other needs and long-term community goals</a:t>
            </a:r>
          </a:p>
          <a:p>
            <a:pPr lvl="2"/>
            <a:r>
              <a:rPr lang="en-US" dirty="0"/>
              <a:t>Childcare</a:t>
            </a:r>
          </a:p>
          <a:p>
            <a:pPr lvl="2"/>
            <a:r>
              <a:rPr lang="en-US" dirty="0"/>
              <a:t>Healthcare</a:t>
            </a:r>
          </a:p>
          <a:p>
            <a:pPr lvl="2"/>
            <a:r>
              <a:rPr lang="en-US" dirty="0"/>
              <a:t>Job training</a:t>
            </a:r>
          </a:p>
          <a:p>
            <a:pPr lvl="2"/>
            <a:r>
              <a:rPr lang="en-US" dirty="0"/>
              <a:t>Preparing for homeownership (rental </a:t>
            </a:r>
            <a:r>
              <a:rPr lang="en-US" dirty="0">
                <a:sym typeface="Wingdings" panose="05000000000000000000" pitchFamily="2" charset="2"/>
              </a:rPr>
              <a:t> CLT homeownership  market homeownership)</a:t>
            </a:r>
            <a:endParaRPr lang="en-US" dirty="0"/>
          </a:p>
          <a:p>
            <a:pPr lvl="1"/>
            <a:endParaRPr lang="en-US" dirty="0"/>
          </a:p>
        </p:txBody>
      </p:sp>
      <p:cxnSp>
        <p:nvCxnSpPr>
          <p:cNvPr id="4" name="Straight Connector 3">
            <a:extLst>
              <a:ext uri="{FF2B5EF4-FFF2-40B4-BE49-F238E27FC236}">
                <a16:creationId xmlns:a16="http://schemas.microsoft.com/office/drawing/2014/main" id="{87A91C82-AAF2-0693-8851-66799F3E2D7B}"/>
              </a:ext>
              <a:ext uri="{C183D7F6-B498-43B3-948B-1728B52AA6E4}">
                <adec:decorative xmlns:adec="http://schemas.microsoft.com/office/drawing/2017/decorative" val="1"/>
              </a:ext>
            </a:extLst>
          </p:cNvPr>
          <p:cNvCxnSpPr>
            <a:cxnSpLocks/>
          </p:cNvCxnSpPr>
          <p:nvPr/>
        </p:nvCxnSpPr>
        <p:spPr>
          <a:xfrm>
            <a:off x="505052" y="1142496"/>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164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26C8-9697-4CA9-9A67-F43AB43F11D1}"/>
              </a:ext>
            </a:extLst>
          </p:cNvPr>
          <p:cNvSpPr>
            <a:spLocks noGrp="1"/>
          </p:cNvSpPr>
          <p:nvPr>
            <p:ph type="title"/>
          </p:nvPr>
        </p:nvSpPr>
        <p:spPr>
          <a:xfrm>
            <a:off x="493268" y="365126"/>
            <a:ext cx="11698731" cy="933588"/>
          </a:xfrm>
        </p:spPr>
        <p:txBody>
          <a:bodyPr>
            <a:noAutofit/>
          </a:bodyPr>
          <a:lstStyle/>
          <a:p>
            <a:r>
              <a:rPr lang="en-US" sz="4000" b="1" dirty="0">
                <a:solidFill>
                  <a:srgbClr val="008080"/>
                </a:solidFill>
                <a:latin typeface="Segoe UI" panose="020B0502040204020203" pitchFamily="34" charset="0"/>
                <a:cs typeface="Segoe UI" panose="020B0502040204020203" pitchFamily="34" charset="0"/>
              </a:rPr>
              <a:t>Expiring affordability – study locally funded developments</a:t>
            </a:r>
          </a:p>
        </p:txBody>
      </p:sp>
      <p:sp>
        <p:nvSpPr>
          <p:cNvPr id="3" name="Content Placeholder 2">
            <a:extLst>
              <a:ext uri="{FF2B5EF4-FFF2-40B4-BE49-F238E27FC236}">
                <a16:creationId xmlns:a16="http://schemas.microsoft.com/office/drawing/2014/main" id="{761E030A-5B2F-4B86-A9C2-8164BF443EDD}"/>
              </a:ext>
            </a:extLst>
          </p:cNvPr>
          <p:cNvSpPr>
            <a:spLocks noGrp="1"/>
          </p:cNvSpPr>
          <p:nvPr>
            <p:ph idx="1"/>
          </p:nvPr>
        </p:nvSpPr>
        <p:spPr>
          <a:xfrm>
            <a:off x="838200" y="1690688"/>
            <a:ext cx="10515600" cy="4351338"/>
          </a:xfrm>
        </p:spPr>
        <p:txBody>
          <a:bodyPr/>
          <a:lstStyle/>
          <a:p>
            <a:pPr marL="0" indent="0">
              <a:buNone/>
            </a:pPr>
            <a:endParaRPr lang="en-US" sz="2400">
              <a:latin typeface="Garamond" panose="02020404030301010803" pitchFamily="18" charset="0"/>
            </a:endParaRPr>
          </a:p>
          <a:p>
            <a:pPr marL="0" indent="0">
              <a:buNone/>
            </a:pPr>
            <a:endParaRPr lang="en-US"/>
          </a:p>
        </p:txBody>
      </p:sp>
      <p:sp>
        <p:nvSpPr>
          <p:cNvPr id="4" name="Content Placeholder 2">
            <a:extLst>
              <a:ext uri="{FF2B5EF4-FFF2-40B4-BE49-F238E27FC236}">
                <a16:creationId xmlns:a16="http://schemas.microsoft.com/office/drawing/2014/main" id="{8795B06E-A16C-E619-23DA-18A087D0A68A}"/>
              </a:ext>
            </a:extLst>
          </p:cNvPr>
          <p:cNvSpPr txBox="1">
            <a:spLocks/>
          </p:cNvSpPr>
          <p:nvPr/>
        </p:nvSpPr>
        <p:spPr>
          <a:xfrm>
            <a:off x="838200" y="178985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Now is an opportune for local government to study its own assisted affordable housing inventory and identify how many units are at risk of expiring.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Look at projects funded by HOME, CDBG, etc. at the local level.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What is the status of local projects with affordability periods that have already expired? Are they still affordable or have they converted to market 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This data could help you set longer terms of the affordability or otherwise improve policies moving forward.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9E1AC5AD-D069-2EBD-8007-999AF2875F7A}"/>
              </a:ext>
              <a:ext uri="{C183D7F6-B498-43B3-948B-1728B52AA6E4}">
                <adec:decorative xmlns:adec="http://schemas.microsoft.com/office/drawing/2017/decorative" val="1"/>
              </a:ext>
            </a:extLst>
          </p:cNvPr>
          <p:cNvCxnSpPr>
            <a:cxnSpLocks/>
          </p:cNvCxnSpPr>
          <p:nvPr/>
        </p:nvCxnSpPr>
        <p:spPr>
          <a:xfrm>
            <a:off x="505052" y="1544282"/>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966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6D54-1D85-8ED8-0D9F-279E9E4086F9}"/>
              </a:ext>
            </a:extLst>
          </p:cNvPr>
          <p:cNvSpPr>
            <a:spLocks noGrp="1"/>
          </p:cNvSpPr>
          <p:nvPr>
            <p:ph type="title"/>
          </p:nvPr>
        </p:nvSpPr>
        <p:spPr>
          <a:xfrm>
            <a:off x="838200" y="1681307"/>
            <a:ext cx="10515600" cy="1325563"/>
          </a:xfrm>
        </p:spPr>
        <p:txBody>
          <a:bodyPr>
            <a:normAutofit/>
          </a:bodyPr>
          <a:lstStyle/>
          <a:p>
            <a:pPr algn="ctr"/>
            <a:r>
              <a:rPr lang="en-US" sz="5400" b="1" dirty="0">
                <a:latin typeface="Segoe UI" panose="020B0502040204020203" pitchFamily="34" charset="0"/>
                <a:cs typeface="Segoe UI" panose="020B0502040204020203" pitchFamily="34" charset="0"/>
              </a:rPr>
              <a:t>Questions/Discussion</a:t>
            </a:r>
          </a:p>
        </p:txBody>
      </p:sp>
    </p:spTree>
    <p:extLst>
      <p:ext uri="{BB962C8B-B14F-4D97-AF65-F5344CB8AC3E}">
        <p14:creationId xmlns:p14="http://schemas.microsoft.com/office/powerpoint/2010/main" val="641157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FD50-6CA7-EAB3-9E65-C4254A02CB0E}"/>
              </a:ext>
            </a:extLst>
          </p:cNvPr>
          <p:cNvSpPr>
            <a:spLocks noGrp="1"/>
          </p:cNvSpPr>
          <p:nvPr>
            <p:ph type="title"/>
          </p:nvPr>
        </p:nvSpPr>
        <p:spPr>
          <a:xfrm>
            <a:off x="0" y="0"/>
            <a:ext cx="12192000" cy="1325563"/>
          </a:xfrm>
        </p:spPr>
        <p:txBody>
          <a:bodyPr/>
          <a:lstStyle/>
          <a:p>
            <a:pPr algn="ctr"/>
            <a:r>
              <a:rPr lang="en-US" b="1" dirty="0">
                <a:latin typeface="Segoe"/>
              </a:rPr>
              <a:t>Thank you!</a:t>
            </a:r>
          </a:p>
        </p:txBody>
      </p:sp>
      <p:sp>
        <p:nvSpPr>
          <p:cNvPr id="3" name="Content Placeholder 2">
            <a:extLst>
              <a:ext uri="{FF2B5EF4-FFF2-40B4-BE49-F238E27FC236}">
                <a16:creationId xmlns:a16="http://schemas.microsoft.com/office/drawing/2014/main" id="{4C139079-3ED3-942A-A546-8BCF7C713090}"/>
              </a:ext>
            </a:extLst>
          </p:cNvPr>
          <p:cNvSpPr>
            <a:spLocks noGrp="1"/>
          </p:cNvSpPr>
          <p:nvPr>
            <p:ph idx="1"/>
          </p:nvPr>
        </p:nvSpPr>
        <p:spPr>
          <a:xfrm>
            <a:off x="3276600" y="4116387"/>
            <a:ext cx="5638800" cy="1819276"/>
          </a:xfrm>
        </p:spPr>
        <p:txBody>
          <a:bodyPr anchor="ctr">
            <a:normAutofit lnSpcReduction="10000"/>
          </a:bodyPr>
          <a:lstStyle/>
          <a:p>
            <a:pPr marL="0" indent="0" algn="ctr">
              <a:lnSpc>
                <a:spcPct val="100000"/>
              </a:lnSpc>
              <a:buNone/>
            </a:pPr>
            <a:r>
              <a:rPr lang="en-US" sz="2400" b="1" dirty="0">
                <a:latin typeface="Segoe  "/>
                <a:ea typeface="Garamond"/>
                <a:cs typeface="Garamond"/>
                <a:sym typeface="Garamond"/>
              </a:rPr>
              <a:t>Ashon Nesbitt</a:t>
            </a:r>
          </a:p>
          <a:p>
            <a:pPr marL="0" indent="0" algn="ctr">
              <a:lnSpc>
                <a:spcPct val="100000"/>
              </a:lnSpc>
              <a:buNone/>
            </a:pPr>
            <a:r>
              <a:rPr lang="en-US" sz="2400" b="1" dirty="0">
                <a:latin typeface="Segoe  "/>
                <a:ea typeface="Calibri"/>
                <a:cs typeface="Calibri"/>
                <a:sym typeface="Garamond"/>
              </a:rPr>
              <a:t>Chief Executive Officer</a:t>
            </a:r>
            <a:endParaRPr lang="en-US" sz="2400" dirty="0">
              <a:latin typeface="Segoe  "/>
              <a:ea typeface="Calibri"/>
              <a:cs typeface="Calibri"/>
              <a:sym typeface="Calibri"/>
            </a:endParaRPr>
          </a:p>
          <a:p>
            <a:pPr marL="0" indent="0" algn="ctr">
              <a:lnSpc>
                <a:spcPct val="100000"/>
              </a:lnSpc>
              <a:buNone/>
            </a:pPr>
            <a:r>
              <a:rPr lang="en-US" sz="2400" dirty="0">
                <a:solidFill>
                  <a:srgbClr val="002060"/>
                </a:solidFill>
                <a:latin typeface="Segoe  "/>
                <a:ea typeface="Calibri"/>
                <a:cs typeface="Calibri"/>
                <a:sym typeface="Garamond"/>
                <a:hlinkClick r:id="rId2"/>
              </a:rPr>
              <a:t>nesbitt@flhousing.org</a:t>
            </a:r>
            <a:r>
              <a:rPr lang="en-US" sz="2400" dirty="0">
                <a:solidFill>
                  <a:srgbClr val="002060"/>
                </a:solidFill>
                <a:latin typeface="Segoe  "/>
                <a:ea typeface="Calibri"/>
                <a:cs typeface="Calibri"/>
                <a:sym typeface="Garamond"/>
              </a:rPr>
              <a:t> </a:t>
            </a:r>
          </a:p>
          <a:p>
            <a:pPr marL="0" indent="0" algn="ctr">
              <a:lnSpc>
                <a:spcPct val="100000"/>
              </a:lnSpc>
              <a:buNone/>
            </a:pPr>
            <a:r>
              <a:rPr lang="en-US" sz="2400" dirty="0">
                <a:solidFill>
                  <a:schemeClr val="dk1"/>
                </a:solidFill>
                <a:latin typeface="Segoe  "/>
                <a:ea typeface="Calibri"/>
                <a:cs typeface="Calibri"/>
                <a:sym typeface="Calibri"/>
              </a:rPr>
              <a:t>813-476-4170</a:t>
            </a:r>
            <a:endParaRPr lang="en-US" sz="2400" dirty="0">
              <a:solidFill>
                <a:schemeClr val="dk1"/>
              </a:solidFill>
              <a:latin typeface="Calibri"/>
              <a:ea typeface="Calibri"/>
              <a:cs typeface="Calibri"/>
              <a:sym typeface="Calibri"/>
            </a:endParaRPr>
          </a:p>
        </p:txBody>
      </p:sp>
      <p:pic>
        <p:nvPicPr>
          <p:cNvPr id="4" name="Picture 3" descr="Picture of Ashon Nesbitt, CEO of Florida Housing Coalition&#10;&#10;">
            <a:extLst>
              <a:ext uri="{FF2B5EF4-FFF2-40B4-BE49-F238E27FC236}">
                <a16:creationId xmlns:a16="http://schemas.microsoft.com/office/drawing/2014/main" id="{7A52B67F-75B5-04CB-A372-4C79105EC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888" y="1057274"/>
            <a:ext cx="4086224" cy="3059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947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Your source for information on FDOT projects in Central Florida">
            <a:extLst>
              <a:ext uri="{FF2B5EF4-FFF2-40B4-BE49-F238E27FC236}">
                <a16:creationId xmlns:a16="http://schemas.microsoft.com/office/drawing/2014/main" id="{BC729F46-6EA2-8503-6EC2-EA9FAD0F2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49" y="1933354"/>
            <a:ext cx="5444142" cy="2991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Florida opens newest highway in Pasco County">
            <a:extLst>
              <a:ext uri="{FF2B5EF4-FFF2-40B4-BE49-F238E27FC236}">
                <a16:creationId xmlns:a16="http://schemas.microsoft.com/office/drawing/2014/main" id="{CFADAD42-F6E0-18D1-90DD-549B4E835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77" y="1933355"/>
            <a:ext cx="5319074" cy="2991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82EDB74-64F6-7C82-84EA-B2A70137F9EC}"/>
              </a:ext>
            </a:extLst>
          </p:cNvPr>
          <p:cNvSpPr>
            <a:spLocks noGrp="1"/>
          </p:cNvSpPr>
          <p:nvPr>
            <p:ph type="title"/>
          </p:nvPr>
        </p:nvSpPr>
        <p:spPr/>
        <p:txBody>
          <a:bodyPr/>
          <a:lstStyle/>
          <a:p>
            <a:r>
              <a:rPr lang="en-US" b="1" dirty="0">
                <a:solidFill>
                  <a:srgbClr val="008080"/>
                </a:solidFill>
                <a:latin typeface="Segoe UI" panose="020B0502040204020203" pitchFamily="34" charset="0"/>
                <a:cs typeface="Segoe UI" panose="020B0502040204020203" pitchFamily="34" charset="0"/>
              </a:rPr>
              <a:t>Infrastructure, Amenities and Assets</a:t>
            </a:r>
          </a:p>
        </p:txBody>
      </p:sp>
      <p:sp>
        <p:nvSpPr>
          <p:cNvPr id="5" name="TextBox 4">
            <a:extLst>
              <a:ext uri="{FF2B5EF4-FFF2-40B4-BE49-F238E27FC236}">
                <a16:creationId xmlns:a16="http://schemas.microsoft.com/office/drawing/2014/main" id="{C7F7BF15-8989-5E6D-2E5E-BCC8C662C422}"/>
              </a:ext>
            </a:extLst>
          </p:cNvPr>
          <p:cNvSpPr txBox="1"/>
          <p:nvPr/>
        </p:nvSpPr>
        <p:spPr>
          <a:xfrm>
            <a:off x="624149" y="4998030"/>
            <a:ext cx="5045186" cy="215444"/>
          </a:xfrm>
          <a:prstGeom prst="rect">
            <a:avLst/>
          </a:prstGeom>
          <a:noFill/>
        </p:spPr>
        <p:txBody>
          <a:bodyPr wrap="square" rtlCol="0">
            <a:spAutoFit/>
          </a:bodyPr>
          <a:lstStyle/>
          <a:p>
            <a:r>
              <a:rPr lang="en-US" sz="800" dirty="0"/>
              <a:t>Photo Credit: FDOT </a:t>
            </a:r>
            <a:r>
              <a:rPr lang="en-US" sz="800" dirty="0">
                <a:hlinkClick r:id="rId4"/>
              </a:rPr>
              <a:t>https://www.cflroads.com/</a:t>
            </a:r>
            <a:r>
              <a:rPr lang="en-US" sz="800" dirty="0"/>
              <a:t> </a:t>
            </a:r>
          </a:p>
        </p:txBody>
      </p:sp>
      <p:sp>
        <p:nvSpPr>
          <p:cNvPr id="6" name="TextBox 5">
            <a:extLst>
              <a:ext uri="{FF2B5EF4-FFF2-40B4-BE49-F238E27FC236}">
                <a16:creationId xmlns:a16="http://schemas.microsoft.com/office/drawing/2014/main" id="{2B98E99E-5A45-97C8-BB1E-4C1851912C23}"/>
              </a:ext>
            </a:extLst>
          </p:cNvPr>
          <p:cNvSpPr txBox="1"/>
          <p:nvPr/>
        </p:nvSpPr>
        <p:spPr>
          <a:xfrm>
            <a:off x="6522667" y="4998030"/>
            <a:ext cx="5045186" cy="338554"/>
          </a:xfrm>
          <a:prstGeom prst="rect">
            <a:avLst/>
          </a:prstGeom>
          <a:noFill/>
        </p:spPr>
        <p:txBody>
          <a:bodyPr wrap="square" rtlCol="0">
            <a:spAutoFit/>
          </a:bodyPr>
          <a:lstStyle/>
          <a:p>
            <a:r>
              <a:rPr lang="en-US" sz="800" dirty="0"/>
              <a:t>Photo Credit: Tampa Bay Times </a:t>
            </a:r>
            <a:r>
              <a:rPr lang="en-US" sz="800" dirty="0">
                <a:hlinkClick r:id="rId5"/>
              </a:rPr>
              <a:t>https://www.tampabay.com/news/transportation/2023/02/17/highway-state-road-52-mirada-metro-development-group-traffic-bottleneck-san-antonio/</a:t>
            </a:r>
            <a:r>
              <a:rPr lang="en-US" sz="800" dirty="0"/>
              <a:t> </a:t>
            </a:r>
          </a:p>
        </p:txBody>
      </p:sp>
      <p:cxnSp>
        <p:nvCxnSpPr>
          <p:cNvPr id="7" name="Straight Connector 6">
            <a:extLst>
              <a:ext uri="{FF2B5EF4-FFF2-40B4-BE49-F238E27FC236}">
                <a16:creationId xmlns:a16="http://schemas.microsoft.com/office/drawing/2014/main" id="{764D1CAE-FD45-6856-CC09-9FF548D7F7F5}"/>
              </a:ext>
              <a:ext uri="{C183D7F6-B498-43B3-948B-1728B52AA6E4}">
                <adec:decorative xmlns:adec="http://schemas.microsoft.com/office/drawing/2017/decorative" val="1"/>
              </a:ext>
            </a:extLst>
          </p:cNvPr>
          <p:cNvCxnSpPr>
            <a:cxnSpLocks/>
          </p:cNvCxnSpPr>
          <p:nvPr/>
        </p:nvCxnSpPr>
        <p:spPr>
          <a:xfrm>
            <a:off x="505052" y="1391881"/>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26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w Pace K-8 school to open in fall 2023, help Santa Rosa overcrowding">
            <a:extLst>
              <a:ext uri="{FF2B5EF4-FFF2-40B4-BE49-F238E27FC236}">
                <a16:creationId xmlns:a16="http://schemas.microsoft.com/office/drawing/2014/main" id="{5724DD03-8FB0-B265-514F-5B925EA20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79" y="1584364"/>
            <a:ext cx="5385425" cy="3030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rida school district's $33m school part of larger STEM trend - Orlando  Business Journal">
            <a:extLst>
              <a:ext uri="{FF2B5EF4-FFF2-40B4-BE49-F238E27FC236}">
                <a16:creationId xmlns:a16="http://schemas.microsoft.com/office/drawing/2014/main" id="{B5F584DA-4DB4-2D04-999E-650C1553F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090" y="1592225"/>
            <a:ext cx="5385425" cy="3023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9C3896-05C9-11A0-401E-107FC7032ED7}"/>
              </a:ext>
            </a:extLst>
          </p:cNvPr>
          <p:cNvSpPr txBox="1"/>
          <p:nvPr/>
        </p:nvSpPr>
        <p:spPr>
          <a:xfrm>
            <a:off x="6068291" y="4726745"/>
            <a:ext cx="5045186" cy="338554"/>
          </a:xfrm>
          <a:prstGeom prst="rect">
            <a:avLst/>
          </a:prstGeom>
          <a:noFill/>
        </p:spPr>
        <p:txBody>
          <a:bodyPr wrap="square" rtlCol="0">
            <a:spAutoFit/>
          </a:bodyPr>
          <a:lstStyle/>
          <a:p>
            <a:r>
              <a:rPr lang="en-US" sz="800" dirty="0"/>
              <a:t>Photo Credit: Orlando Business Journal </a:t>
            </a:r>
            <a:r>
              <a:rPr lang="en-US" sz="800" dirty="0">
                <a:hlinkClick r:id="rId4"/>
              </a:rPr>
              <a:t>https://www.bizjournals.com/orlando/news/2019/10/03/new-33m-c-fla-school-adds-to-areas-lateststem.html</a:t>
            </a:r>
            <a:r>
              <a:rPr lang="en-US" sz="800" dirty="0"/>
              <a:t> </a:t>
            </a:r>
          </a:p>
        </p:txBody>
      </p:sp>
      <p:sp>
        <p:nvSpPr>
          <p:cNvPr id="5" name="TextBox 4">
            <a:extLst>
              <a:ext uri="{FF2B5EF4-FFF2-40B4-BE49-F238E27FC236}">
                <a16:creationId xmlns:a16="http://schemas.microsoft.com/office/drawing/2014/main" id="{82F81179-98D5-9D54-DB75-0E5FC16FAB39}"/>
              </a:ext>
            </a:extLst>
          </p:cNvPr>
          <p:cNvSpPr txBox="1"/>
          <p:nvPr/>
        </p:nvSpPr>
        <p:spPr>
          <a:xfrm>
            <a:off x="414698" y="4701381"/>
            <a:ext cx="5045186" cy="338554"/>
          </a:xfrm>
          <a:prstGeom prst="rect">
            <a:avLst/>
          </a:prstGeom>
          <a:noFill/>
        </p:spPr>
        <p:txBody>
          <a:bodyPr wrap="square" rtlCol="0">
            <a:spAutoFit/>
          </a:bodyPr>
          <a:lstStyle/>
          <a:p>
            <a:r>
              <a:rPr lang="en-US" sz="800" dirty="0"/>
              <a:t>Photo Credit: WUWF </a:t>
            </a:r>
            <a:r>
              <a:rPr lang="en-US" sz="800" dirty="0">
                <a:hlinkClick r:id="rId5"/>
              </a:rPr>
              <a:t>https://www.wuwf.org/local-news/2021-10-12/new-santa-rosa-school-addresses-growth-in-pace</a:t>
            </a:r>
            <a:r>
              <a:rPr lang="en-US" sz="800" dirty="0"/>
              <a:t> </a:t>
            </a:r>
          </a:p>
        </p:txBody>
      </p:sp>
      <p:cxnSp>
        <p:nvCxnSpPr>
          <p:cNvPr id="6" name="Straight Connector 5">
            <a:extLst>
              <a:ext uri="{FF2B5EF4-FFF2-40B4-BE49-F238E27FC236}">
                <a16:creationId xmlns:a16="http://schemas.microsoft.com/office/drawing/2014/main" id="{F8331022-FF13-2916-4C98-08B8080DD43D}"/>
              </a:ext>
              <a:ext uri="{C183D7F6-B498-43B3-948B-1728B52AA6E4}">
                <adec:decorative xmlns:adec="http://schemas.microsoft.com/office/drawing/2017/decorative" val="1"/>
              </a:ext>
            </a:extLst>
          </p:cNvPr>
          <p:cNvCxnSpPr>
            <a:cxnSpLocks/>
          </p:cNvCxnSpPr>
          <p:nvPr/>
        </p:nvCxnSpPr>
        <p:spPr>
          <a:xfrm>
            <a:off x="505052" y="1391881"/>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A293BB4A-ED43-66B1-ECBB-DAC6E6E61B17}"/>
              </a:ext>
            </a:extLst>
          </p:cNvPr>
          <p:cNvSpPr>
            <a:spLocks noGrp="1"/>
          </p:cNvSpPr>
          <p:nvPr>
            <p:ph type="title"/>
          </p:nvPr>
        </p:nvSpPr>
        <p:spPr/>
        <p:txBody>
          <a:bodyPr/>
          <a:lstStyle/>
          <a:p>
            <a:r>
              <a:rPr lang="en-US" b="1" dirty="0">
                <a:solidFill>
                  <a:srgbClr val="008080"/>
                </a:solidFill>
                <a:latin typeface="Segoe UI" panose="020B0502040204020203" pitchFamily="34" charset="0"/>
                <a:cs typeface="Segoe UI" panose="020B0502040204020203" pitchFamily="34" charset="0"/>
              </a:rPr>
              <a:t>Infrastructure, Amenities, Assets</a:t>
            </a:r>
          </a:p>
        </p:txBody>
      </p:sp>
    </p:spTree>
    <p:extLst>
      <p:ext uri="{BB962C8B-B14F-4D97-AF65-F5344CB8AC3E}">
        <p14:creationId xmlns:p14="http://schemas.microsoft.com/office/powerpoint/2010/main" val="89478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E37A-C1A9-9A80-6E84-B2B11520BE89}"/>
              </a:ext>
            </a:extLst>
          </p:cNvPr>
          <p:cNvSpPr>
            <a:spLocks noGrp="1"/>
          </p:cNvSpPr>
          <p:nvPr>
            <p:ph type="title"/>
          </p:nvPr>
        </p:nvSpPr>
        <p:spPr/>
        <p:txBody>
          <a:bodyPr/>
          <a:lstStyle/>
          <a:p>
            <a:r>
              <a:rPr lang="en-US" b="1" dirty="0">
                <a:solidFill>
                  <a:srgbClr val="008080"/>
                </a:solidFill>
                <a:latin typeface="Segoe UI" panose="020B0502040204020203" pitchFamily="34" charset="0"/>
                <a:cs typeface="Segoe UI" panose="020B0502040204020203" pitchFamily="34" charset="0"/>
              </a:rPr>
              <a:t>What about Housing?</a:t>
            </a:r>
          </a:p>
        </p:txBody>
      </p:sp>
      <p:sp>
        <p:nvSpPr>
          <p:cNvPr id="3" name="Content Placeholder 2">
            <a:extLst>
              <a:ext uri="{FF2B5EF4-FFF2-40B4-BE49-F238E27FC236}">
                <a16:creationId xmlns:a16="http://schemas.microsoft.com/office/drawing/2014/main" id="{856FBEFA-8562-C64C-D9A5-34D5C457554A}"/>
              </a:ext>
            </a:extLst>
          </p:cNvPr>
          <p:cNvSpPr>
            <a:spLocks noGrp="1"/>
          </p:cNvSpPr>
          <p:nvPr>
            <p:ph idx="1"/>
          </p:nvPr>
        </p:nvSpPr>
        <p:spPr>
          <a:xfrm>
            <a:off x="360218" y="1825625"/>
            <a:ext cx="5735782" cy="4351338"/>
          </a:xfrm>
        </p:spPr>
        <p:txBody>
          <a:bodyPr/>
          <a:lstStyle/>
          <a:p>
            <a:r>
              <a:rPr lang="en-US" dirty="0">
                <a:latin typeface="Segoe UI" panose="020B0502040204020203" pitchFamily="34" charset="0"/>
                <a:cs typeface="Segoe UI" panose="020B0502040204020203" pitchFamily="34" charset="0"/>
              </a:rPr>
              <a:t>Can affordable housing be “infrastructure”?</a:t>
            </a:r>
          </a:p>
          <a:p>
            <a:r>
              <a:rPr lang="en-US" dirty="0">
                <a:latin typeface="Segoe UI" panose="020B0502040204020203" pitchFamily="34" charset="0"/>
                <a:cs typeface="Segoe UI" panose="020B0502040204020203" pitchFamily="34" charset="0"/>
              </a:rPr>
              <a:t>Is affordable housing a community asset?</a:t>
            </a:r>
          </a:p>
          <a:p>
            <a:r>
              <a:rPr lang="en-US" dirty="0">
                <a:latin typeface="Segoe UI" panose="020B0502040204020203" pitchFamily="34" charset="0"/>
                <a:cs typeface="Segoe UI" panose="020B0502040204020203" pitchFamily="34" charset="0"/>
              </a:rPr>
              <a:t>Should affordable housing be a </a:t>
            </a:r>
            <a:r>
              <a:rPr lang="en-US" b="1" dirty="0">
                <a:solidFill>
                  <a:schemeClr val="accent2"/>
                </a:solidFill>
                <a:latin typeface="Segoe UI" panose="020B0502040204020203" pitchFamily="34" charset="0"/>
                <a:cs typeface="Segoe UI" panose="020B0502040204020203" pitchFamily="34" charset="0"/>
              </a:rPr>
              <a:t>permanent</a:t>
            </a:r>
            <a:r>
              <a:rPr lang="en-US" dirty="0">
                <a:latin typeface="Segoe UI" panose="020B0502040204020203" pitchFamily="34" charset="0"/>
                <a:cs typeface="Segoe UI" panose="020B0502040204020203" pitchFamily="34" charset="0"/>
              </a:rPr>
              <a:t> community asset?</a:t>
            </a:r>
          </a:p>
        </p:txBody>
      </p:sp>
      <p:cxnSp>
        <p:nvCxnSpPr>
          <p:cNvPr id="4" name="Straight Connector 3">
            <a:extLst>
              <a:ext uri="{FF2B5EF4-FFF2-40B4-BE49-F238E27FC236}">
                <a16:creationId xmlns:a16="http://schemas.microsoft.com/office/drawing/2014/main" id="{323882BF-BF10-46B1-8C1B-6C060D7A667F}"/>
              </a:ext>
              <a:ext uri="{C183D7F6-B498-43B3-948B-1728B52AA6E4}">
                <adec:decorative xmlns:adec="http://schemas.microsoft.com/office/drawing/2017/decorative" val="1"/>
              </a:ext>
            </a:extLst>
          </p:cNvPr>
          <p:cNvCxnSpPr>
            <a:cxnSpLocks/>
          </p:cNvCxnSpPr>
          <p:nvPr/>
        </p:nvCxnSpPr>
        <p:spPr>
          <a:xfrm>
            <a:off x="505052" y="1461156"/>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2" descr="Picture of a Habitat home in Santa Rosa County">
            <a:extLst>
              <a:ext uri="{FF2B5EF4-FFF2-40B4-BE49-F238E27FC236}">
                <a16:creationId xmlns:a16="http://schemas.microsoft.com/office/drawing/2014/main" id="{3EF73D54-2AD7-BB94-CB7C-0CFC61ECE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411849" y="1825625"/>
            <a:ext cx="5275099" cy="351673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50829E4-5D3F-9230-5BB9-CF9421C386A4}"/>
              </a:ext>
            </a:extLst>
          </p:cNvPr>
          <p:cNvSpPr txBox="1"/>
          <p:nvPr/>
        </p:nvSpPr>
        <p:spPr>
          <a:xfrm>
            <a:off x="6313500" y="5400869"/>
            <a:ext cx="3920150" cy="276999"/>
          </a:xfrm>
          <a:prstGeom prst="rect">
            <a:avLst/>
          </a:prstGeom>
          <a:noFill/>
        </p:spPr>
        <p:txBody>
          <a:bodyPr wrap="square" rtlCol="0">
            <a:spAutoFit/>
          </a:bodyPr>
          <a:lstStyle/>
          <a:p>
            <a:r>
              <a:rPr lang="en-US" sz="1200" u="sng" dirty="0">
                <a:latin typeface="Segoe UI" panose="020B0502040204020203" pitchFamily="34" charset="0"/>
                <a:cs typeface="Segoe UI" panose="020B0502040204020203" pitchFamily="34" charset="0"/>
              </a:rPr>
              <a:t>Source</a:t>
            </a:r>
            <a:r>
              <a:rPr lang="en-US" sz="1200" dirty="0">
                <a:latin typeface="Segoe UI" panose="020B0502040204020203" pitchFamily="34" charset="0"/>
                <a:cs typeface="Segoe UI" panose="020B0502040204020203" pitchFamily="34" charset="0"/>
              </a:rPr>
              <a:t>: Pensacola Habitat  for Humanity  11/8/2022</a:t>
            </a:r>
          </a:p>
        </p:txBody>
      </p:sp>
    </p:spTree>
    <p:extLst>
      <p:ext uri="{BB962C8B-B14F-4D97-AF65-F5344CB8AC3E}">
        <p14:creationId xmlns:p14="http://schemas.microsoft.com/office/powerpoint/2010/main" val="16176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C106-91A9-4A56-513A-F40CED55A2B8}"/>
              </a:ext>
            </a:extLst>
          </p:cNvPr>
          <p:cNvSpPr>
            <a:spLocks noGrp="1"/>
          </p:cNvSpPr>
          <p:nvPr>
            <p:ph type="title"/>
          </p:nvPr>
        </p:nvSpPr>
        <p:spPr>
          <a:xfrm>
            <a:off x="831850" y="1349520"/>
            <a:ext cx="10515600" cy="2852737"/>
          </a:xfrm>
        </p:spPr>
        <p:txBody>
          <a:bodyPr/>
          <a:lstStyle/>
          <a:p>
            <a:pPr algn="ctr"/>
            <a:r>
              <a:rPr lang="en-US" b="1" dirty="0">
                <a:latin typeface="Segoe UI" panose="020B0502040204020203" pitchFamily="34" charset="0"/>
                <a:cs typeface="Segoe UI" panose="020B0502040204020203" pitchFamily="34" charset="0"/>
              </a:rPr>
              <a:t>The Need For Permanent Affordability and Strategies to Accomplish It</a:t>
            </a:r>
          </a:p>
        </p:txBody>
      </p:sp>
      <p:sp>
        <p:nvSpPr>
          <p:cNvPr id="3" name="Text Placeholder 2">
            <a:extLst>
              <a:ext uri="{FF2B5EF4-FFF2-40B4-BE49-F238E27FC236}">
                <a16:creationId xmlns:a16="http://schemas.microsoft.com/office/drawing/2014/main" id="{3FB75908-990A-FDF7-D14C-092976FD7B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44248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26C8-9697-4CA9-9A67-F43AB43F11D1}"/>
              </a:ext>
            </a:extLst>
          </p:cNvPr>
          <p:cNvSpPr>
            <a:spLocks noGrp="1"/>
          </p:cNvSpPr>
          <p:nvPr>
            <p:ph type="title"/>
          </p:nvPr>
        </p:nvSpPr>
        <p:spPr>
          <a:xfrm>
            <a:off x="838200" y="365126"/>
            <a:ext cx="10515600" cy="933588"/>
          </a:xfrm>
        </p:spPr>
        <p:txBody>
          <a:bodyPr>
            <a:normAutofit/>
          </a:bodyPr>
          <a:lstStyle/>
          <a:p>
            <a:r>
              <a:rPr lang="en-US" sz="4000" b="1" dirty="0">
                <a:solidFill>
                  <a:srgbClr val="008080"/>
                </a:solidFill>
                <a:latin typeface="Segoe UI" panose="020B0502040204020203" pitchFamily="34" charset="0"/>
                <a:cs typeface="Segoe UI" panose="020B0502040204020203" pitchFamily="34" charset="0"/>
              </a:rPr>
              <a:t>Affordability Periods Generally</a:t>
            </a:r>
          </a:p>
        </p:txBody>
      </p:sp>
      <p:sp>
        <p:nvSpPr>
          <p:cNvPr id="3" name="Content Placeholder 2">
            <a:extLst>
              <a:ext uri="{FF2B5EF4-FFF2-40B4-BE49-F238E27FC236}">
                <a16:creationId xmlns:a16="http://schemas.microsoft.com/office/drawing/2014/main" id="{761E030A-5B2F-4B86-A9C2-8164BF443EDD}"/>
              </a:ext>
            </a:extLst>
          </p:cNvPr>
          <p:cNvSpPr>
            <a:spLocks noGrp="1"/>
          </p:cNvSpPr>
          <p:nvPr>
            <p:ph idx="1"/>
          </p:nvPr>
        </p:nvSpPr>
        <p:spPr>
          <a:xfrm>
            <a:off x="741218" y="1485049"/>
            <a:ext cx="10515600" cy="4351338"/>
          </a:xfrm>
        </p:spPr>
        <p:txBody>
          <a:bodyPr>
            <a:normAutofit/>
          </a:bodyPr>
          <a:lstStyle/>
          <a:p>
            <a:r>
              <a:rPr lang="en-US" sz="2400" dirty="0">
                <a:latin typeface="Segoe UI" panose="020B0502040204020203" pitchFamily="34" charset="0"/>
                <a:cs typeface="Segoe UI" panose="020B0502040204020203" pitchFamily="34" charset="0"/>
              </a:rPr>
              <a:t>An “affordability period” or “term of affordability” is a term used to describe the number of years a unit assisted by public resources must remain affordable.</a:t>
            </a:r>
          </a:p>
          <a:p>
            <a:r>
              <a:rPr lang="en-US" sz="2400" dirty="0">
                <a:latin typeface="Segoe UI" panose="020B0502040204020203" pitchFamily="34" charset="0"/>
                <a:cs typeface="Segoe UI" panose="020B0502040204020203" pitchFamily="34" charset="0"/>
              </a:rPr>
              <a:t>“Long-term affordability” is generally considered 50 years or more.</a:t>
            </a:r>
          </a:p>
          <a:p>
            <a:r>
              <a:rPr lang="en-US" sz="2400" dirty="0">
                <a:latin typeface="Segoe UI" panose="020B0502040204020203" pitchFamily="34" charset="0"/>
                <a:cs typeface="Segoe UI" panose="020B0502040204020203" pitchFamily="34" charset="0"/>
              </a:rPr>
              <a:t>Term of affordability may depend on:</a:t>
            </a:r>
          </a:p>
          <a:p>
            <a:pPr lvl="1"/>
            <a:r>
              <a:rPr lang="en-US" b="1" dirty="0">
                <a:solidFill>
                  <a:schemeClr val="accent2">
                    <a:lumMod val="75000"/>
                  </a:schemeClr>
                </a:solidFill>
                <a:latin typeface="Segoe UI" panose="020B0502040204020203" pitchFamily="34" charset="0"/>
                <a:cs typeface="Segoe UI" panose="020B0502040204020203" pitchFamily="34" charset="0"/>
              </a:rPr>
              <a:t>Total amount and type </a:t>
            </a:r>
            <a:r>
              <a:rPr lang="en-US" dirty="0">
                <a:latin typeface="Segoe UI" panose="020B0502040204020203" pitchFamily="34" charset="0"/>
                <a:cs typeface="Segoe UI" panose="020B0502040204020203" pitchFamily="34" charset="0"/>
              </a:rPr>
              <a:t>of resources provided</a:t>
            </a:r>
          </a:p>
          <a:p>
            <a:pPr lvl="1"/>
            <a:r>
              <a:rPr lang="en-US" b="1" dirty="0">
                <a:solidFill>
                  <a:srgbClr val="0070C0"/>
                </a:solidFill>
                <a:latin typeface="Segoe UI" panose="020B0502040204020203" pitchFamily="34" charset="0"/>
                <a:cs typeface="Segoe UI" panose="020B0502040204020203" pitchFamily="34" charset="0"/>
              </a:rPr>
              <a:t>Scarcity</a:t>
            </a:r>
            <a:r>
              <a:rPr lang="en-US" dirty="0">
                <a:latin typeface="Segoe UI" panose="020B0502040204020203" pitchFamily="34" charset="0"/>
                <a:cs typeface="Segoe UI" panose="020B0502040204020203" pitchFamily="34" charset="0"/>
              </a:rPr>
              <a:t> of resources</a:t>
            </a:r>
          </a:p>
          <a:p>
            <a:pPr lvl="1"/>
            <a:r>
              <a:rPr lang="en-US" b="1" dirty="0">
                <a:solidFill>
                  <a:srgbClr val="FF0000"/>
                </a:solidFill>
                <a:latin typeface="Segoe UI" panose="020B0502040204020203" pitchFamily="34" charset="0"/>
                <a:cs typeface="Segoe UI" panose="020B0502040204020203" pitchFamily="34" charset="0"/>
              </a:rPr>
              <a:t>Housing needs</a:t>
            </a:r>
          </a:p>
          <a:p>
            <a:pPr lvl="1"/>
            <a:r>
              <a:rPr lang="en-US" b="1" dirty="0">
                <a:solidFill>
                  <a:srgbClr val="7030A0"/>
                </a:solidFill>
                <a:latin typeface="Segoe UI" panose="020B0502040204020203" pitchFamily="34" charset="0"/>
                <a:cs typeface="Segoe UI" panose="020B0502040204020203" pitchFamily="34" charset="0"/>
              </a:rPr>
              <a:t>Market trends</a:t>
            </a:r>
          </a:p>
          <a:p>
            <a:pPr lvl="1"/>
            <a:r>
              <a:rPr lang="en-US" b="1" dirty="0">
                <a:solidFill>
                  <a:srgbClr val="00B050"/>
                </a:solidFill>
                <a:latin typeface="Segoe UI" panose="020B0502040204020203" pitchFamily="34" charset="0"/>
                <a:cs typeface="Segoe UI" panose="020B0502040204020203" pitchFamily="34" charset="0"/>
              </a:rPr>
              <a:t>Public policy </a:t>
            </a:r>
            <a:r>
              <a:rPr lang="en-US" dirty="0">
                <a:latin typeface="Segoe UI" panose="020B0502040204020203" pitchFamily="34" charset="0"/>
                <a:cs typeface="Segoe UI" panose="020B0502040204020203" pitchFamily="34" charset="0"/>
              </a:rPr>
              <a:t>considerations</a:t>
            </a:r>
          </a:p>
        </p:txBody>
      </p:sp>
      <p:cxnSp>
        <p:nvCxnSpPr>
          <p:cNvPr id="4" name="Straight Connector 3">
            <a:extLst>
              <a:ext uri="{FF2B5EF4-FFF2-40B4-BE49-F238E27FC236}">
                <a16:creationId xmlns:a16="http://schemas.microsoft.com/office/drawing/2014/main" id="{2E4AFA8A-8AA1-4BB1-92FB-3100DEEBC590}"/>
              </a:ext>
              <a:ext uri="{C183D7F6-B498-43B3-948B-1728B52AA6E4}">
                <adec:decorative xmlns:adec="http://schemas.microsoft.com/office/drawing/2017/decorative" val="1"/>
              </a:ext>
            </a:extLst>
          </p:cNvPr>
          <p:cNvCxnSpPr>
            <a:cxnSpLocks/>
          </p:cNvCxnSpPr>
          <p:nvPr/>
        </p:nvCxnSpPr>
        <p:spPr>
          <a:xfrm>
            <a:off x="505052" y="1391881"/>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90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EC5E-7D30-B35D-80A0-775B2B024250}"/>
              </a:ext>
            </a:extLst>
          </p:cNvPr>
          <p:cNvSpPr>
            <a:spLocks noGrp="1"/>
          </p:cNvSpPr>
          <p:nvPr>
            <p:ph type="title"/>
          </p:nvPr>
        </p:nvSpPr>
        <p:spPr>
          <a:xfrm>
            <a:off x="505052" y="269663"/>
            <a:ext cx="11617036" cy="1094508"/>
          </a:xfrm>
        </p:spPr>
        <p:txBody>
          <a:bodyPr>
            <a:normAutofit/>
          </a:bodyPr>
          <a:lstStyle/>
          <a:p>
            <a:r>
              <a:rPr lang="en-US" sz="3600" b="1" dirty="0">
                <a:solidFill>
                  <a:srgbClr val="008080"/>
                </a:solidFill>
                <a:latin typeface="Segoe UI" panose="020B0502040204020203" pitchFamily="34" charset="0"/>
                <a:cs typeface="Segoe UI" panose="020B0502040204020203" pitchFamily="34" charset="0"/>
              </a:rPr>
              <a:t>Typical Subsidized Purchase: Recapture Approach</a:t>
            </a:r>
          </a:p>
        </p:txBody>
      </p:sp>
      <p:sp>
        <p:nvSpPr>
          <p:cNvPr id="3" name="Content Placeholder 2">
            <a:extLst>
              <a:ext uri="{FF2B5EF4-FFF2-40B4-BE49-F238E27FC236}">
                <a16:creationId xmlns:a16="http://schemas.microsoft.com/office/drawing/2014/main" id="{7C51CAA5-C598-B212-D1F6-6849F2EB8B81}"/>
              </a:ext>
            </a:extLst>
          </p:cNvPr>
          <p:cNvSpPr>
            <a:spLocks noGrp="1"/>
          </p:cNvSpPr>
          <p:nvPr>
            <p:ph idx="1"/>
          </p:nvPr>
        </p:nvSpPr>
        <p:spPr>
          <a:xfrm>
            <a:off x="838200" y="1516567"/>
            <a:ext cx="10515600" cy="4351338"/>
          </a:xfrm>
        </p:spPr>
        <p:txBody>
          <a:bodyPr>
            <a:normAutofit lnSpcReduction="10000"/>
          </a:bodyPr>
          <a:lstStyle/>
          <a:p>
            <a:r>
              <a:rPr lang="en-US" dirty="0">
                <a:latin typeface="Segoe UI" panose="020B0502040204020203" pitchFamily="34" charset="0"/>
                <a:cs typeface="Segoe UI" panose="020B0502040204020203" pitchFamily="34" charset="0"/>
              </a:rPr>
              <a:t>Buyer identifies a suitable home at market price</a:t>
            </a:r>
          </a:p>
          <a:p>
            <a:r>
              <a:rPr lang="en-US" dirty="0">
                <a:latin typeface="Segoe UI" panose="020B0502040204020203" pitchFamily="34" charset="0"/>
                <a:cs typeface="Segoe UI" panose="020B0502040204020203" pitchFamily="34" charset="0"/>
              </a:rPr>
              <a:t>Buyer receives purchase assistance to cover gap between market price and approved financing and buyers own down payment</a:t>
            </a:r>
          </a:p>
          <a:p>
            <a:r>
              <a:rPr lang="en-US" dirty="0">
                <a:latin typeface="Segoe UI" panose="020B0502040204020203" pitchFamily="34" charset="0"/>
                <a:cs typeface="Segoe UI" panose="020B0502040204020203" pitchFamily="34" charset="0"/>
              </a:rPr>
              <a:t>Now, the homeowner, decides to sell in 7 to 10 years</a:t>
            </a:r>
          </a:p>
          <a:p>
            <a:r>
              <a:rPr lang="en-US" dirty="0">
                <a:latin typeface="Segoe UI" panose="020B0502040204020203" pitchFamily="34" charset="0"/>
                <a:cs typeface="Segoe UI" panose="020B0502040204020203" pitchFamily="34" charset="0"/>
              </a:rPr>
              <a:t>Home is resold at market price</a:t>
            </a:r>
          </a:p>
          <a:p>
            <a:r>
              <a:rPr lang="en-US" dirty="0">
                <a:latin typeface="Segoe UI" panose="020B0502040204020203" pitchFamily="34" charset="0"/>
                <a:cs typeface="Segoe UI" panose="020B0502040204020203" pitchFamily="34" charset="0"/>
              </a:rPr>
              <a:t>Homeowner, now seller, repays purchase assistance, any remaining amount of mortgage and transaction costs, and takes the rest as profit</a:t>
            </a:r>
          </a:p>
          <a:p>
            <a:r>
              <a:rPr lang="en-US" dirty="0">
                <a:latin typeface="Segoe UI" panose="020B0502040204020203" pitchFamily="34" charset="0"/>
                <a:cs typeface="Segoe UI" panose="020B0502040204020203" pitchFamily="34" charset="0"/>
              </a:rPr>
              <a:t>Home, in most cases, is no longer affordable or requires a larger subsidy to be affordable to the next similarly-situated purchaser</a:t>
            </a:r>
          </a:p>
        </p:txBody>
      </p:sp>
      <p:cxnSp>
        <p:nvCxnSpPr>
          <p:cNvPr id="4" name="Straight Connector 3">
            <a:extLst>
              <a:ext uri="{FF2B5EF4-FFF2-40B4-BE49-F238E27FC236}">
                <a16:creationId xmlns:a16="http://schemas.microsoft.com/office/drawing/2014/main" id="{BFA864B5-BB89-E776-95DF-474B72C01AD7}"/>
              </a:ext>
              <a:ext uri="{C183D7F6-B498-43B3-948B-1728B52AA6E4}">
                <adec:decorative xmlns:adec="http://schemas.microsoft.com/office/drawing/2017/decorative" val="1"/>
              </a:ext>
            </a:extLst>
          </p:cNvPr>
          <p:cNvCxnSpPr>
            <a:cxnSpLocks/>
          </p:cNvCxnSpPr>
          <p:nvPr/>
        </p:nvCxnSpPr>
        <p:spPr>
          <a:xfrm>
            <a:off x="505052" y="1364171"/>
            <a:ext cx="111818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392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HC Powerpoint Template with Master Slide Examples and Char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FHC Powerpoint Template with Master Slide Examples and Char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2010</Words>
  <Application>Microsoft Office PowerPoint</Application>
  <PresentationFormat>Widescreen</PresentationFormat>
  <Paragraphs>233</Paragraphs>
  <Slides>38</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Arial</vt:lpstr>
      <vt:lpstr>Calibri</vt:lpstr>
      <vt:lpstr>Calibri Light</vt:lpstr>
      <vt:lpstr>Century Gothic Pro</vt:lpstr>
      <vt:lpstr>Garamond</vt:lpstr>
      <vt:lpstr>Impact</vt:lpstr>
      <vt:lpstr>Segoe</vt:lpstr>
      <vt:lpstr>Segoe  </vt:lpstr>
      <vt:lpstr>Segoe UI</vt:lpstr>
      <vt:lpstr>Office Theme</vt:lpstr>
      <vt:lpstr>1_FHC Powerpoint Template with Master Slide Examples and Charts</vt:lpstr>
      <vt:lpstr>2_FHC Powerpoint Template with Master Slide Examples and Charts</vt:lpstr>
      <vt:lpstr>PowerPoint Presentation</vt:lpstr>
      <vt:lpstr>Housing is…</vt:lpstr>
      <vt:lpstr>Infrastructure, Amenities and Assets</vt:lpstr>
      <vt:lpstr>Infrastructure, Amenities and Assets</vt:lpstr>
      <vt:lpstr>Infrastructure, Amenities, Assets</vt:lpstr>
      <vt:lpstr>What about Housing?</vt:lpstr>
      <vt:lpstr>The Need For Permanent Affordability and Strategies to Accomplish It</vt:lpstr>
      <vt:lpstr>Affordability Periods Generally</vt:lpstr>
      <vt:lpstr>Typical Subsidized Purchase: Recapture Approach</vt:lpstr>
      <vt:lpstr>Expiring Affordability in Rental Housing in Florida</vt:lpstr>
      <vt:lpstr>Why Permanent affordability?</vt:lpstr>
      <vt:lpstr>Removing Land from the Speculative Market</vt:lpstr>
      <vt:lpstr>Program design to retain the subsidy</vt:lpstr>
      <vt:lpstr>Ground Lease as Best Practice for both Removing Land from the Speculative Market and Subsidy Retention</vt:lpstr>
      <vt:lpstr>PowerPoint Presentation</vt:lpstr>
      <vt:lpstr>How Does it Work for Rental Development?</vt:lpstr>
      <vt:lpstr>How does CLT work for homeownership?</vt:lpstr>
      <vt:lpstr>What about wealth building?</vt:lpstr>
      <vt:lpstr>CLT v. Rental Example: Hannibal Square, 2019</vt:lpstr>
      <vt:lpstr>Lending for CLT Purchases</vt:lpstr>
      <vt:lpstr>Permanent Affordability in Florida</vt:lpstr>
      <vt:lpstr>PowerPoint Presentation</vt:lpstr>
      <vt:lpstr>Live Local Act and Ground Leases</vt:lpstr>
      <vt:lpstr>Surplus Land Example: Port St. Lucie</vt:lpstr>
      <vt:lpstr>Redevelopment Example: Delray Beach </vt:lpstr>
      <vt:lpstr>Redevelopment Example: Hannibal Square</vt:lpstr>
      <vt:lpstr>PowerPoint Presentation</vt:lpstr>
      <vt:lpstr>Inclusionary Zoning Example: Jupiter</vt:lpstr>
      <vt:lpstr>Permanently Affordable Rental Housing as Part of Community Infrastructure</vt:lpstr>
      <vt:lpstr>CLT Resources – Florida Examples</vt:lpstr>
      <vt:lpstr>CLT Training and Certification Program</vt:lpstr>
      <vt:lpstr>CLT Homebuyer Education </vt:lpstr>
      <vt:lpstr>Purchase Assistance Strategies</vt:lpstr>
      <vt:lpstr>Planning for Permanent Affordability</vt:lpstr>
      <vt:lpstr>Planning for Permanent Affordability</vt:lpstr>
      <vt:lpstr>Expiring affordability – study locally funded developments</vt:lpstr>
      <vt:lpstr>Questions/Discussion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Ashon Nesbitt</dc:creator>
  <cp:lastModifiedBy>Ashon Nesbitt</cp:lastModifiedBy>
  <cp:revision>5</cp:revision>
  <dcterms:created xsi:type="dcterms:W3CDTF">2023-06-14T08:27:25Z</dcterms:created>
  <dcterms:modified xsi:type="dcterms:W3CDTF">2023-06-14T15:53:13Z</dcterms:modified>
</cp:coreProperties>
</file>